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1" r:id="rId2"/>
    <p:sldId id="284" r:id="rId3"/>
    <p:sldId id="282" r:id="rId4"/>
    <p:sldId id="283" r:id="rId5"/>
    <p:sldId id="288" r:id="rId6"/>
    <p:sldId id="289" r:id="rId7"/>
    <p:sldId id="257" r:id="rId8"/>
    <p:sldId id="297" r:id="rId9"/>
    <p:sldId id="304" r:id="rId10"/>
    <p:sldId id="334" r:id="rId11"/>
    <p:sldId id="290" r:id="rId12"/>
    <p:sldId id="293" r:id="rId13"/>
    <p:sldId id="286" r:id="rId14"/>
    <p:sldId id="285" r:id="rId15"/>
    <p:sldId id="296" r:id="rId16"/>
    <p:sldId id="287" r:id="rId17"/>
    <p:sldId id="300" r:id="rId18"/>
    <p:sldId id="270" r:id="rId19"/>
    <p:sldId id="301" r:id="rId20"/>
    <p:sldId id="302" r:id="rId21"/>
    <p:sldId id="277" r:id="rId22"/>
    <p:sldId id="299" r:id="rId23"/>
    <p:sldId id="264" r:id="rId24"/>
    <p:sldId id="306" r:id="rId25"/>
    <p:sldId id="262" r:id="rId26"/>
    <p:sldId id="307" r:id="rId27"/>
    <p:sldId id="292" r:id="rId28"/>
    <p:sldId id="308" r:id="rId29"/>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12" autoAdjust="0"/>
    <p:restoredTop sz="77411" autoAdjust="0"/>
  </p:normalViewPr>
  <p:slideViewPr>
    <p:cSldViewPr>
      <p:cViewPr varScale="1">
        <p:scale>
          <a:sx n="94" d="100"/>
          <a:sy n="94" d="100"/>
        </p:scale>
        <p:origin x="756" y="90"/>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1"/>
    <c:plotArea>
      <c:layout>
        <c:manualLayout>
          <c:layoutTarget val="inner"/>
          <c:xMode val="edge"/>
          <c:yMode val="edge"/>
          <c:x val="8.1555413681397931E-2"/>
          <c:y val="4.6842396653543304E-2"/>
          <c:w val="0.90192806980208551"/>
          <c:h val="0.71763205380577433"/>
        </c:manualLayout>
      </c:layout>
      <c:barChart>
        <c:barDir val="col"/>
        <c:grouping val="clustered"/>
        <c:varyColors val="0"/>
        <c:ser>
          <c:idx val="0"/>
          <c:order val="0"/>
          <c:tx>
            <c:strRef>
              <c:f>Sheet1!$B$1</c:f>
              <c:strCache>
                <c:ptCount val="1"/>
                <c:pt idx="0">
                  <c:v>Column1</c:v>
                </c:pt>
              </c:strCache>
            </c:strRef>
          </c:tx>
          <c:invertIfNegative val="0"/>
          <c:dLbls>
            <c:dLbl>
              <c:idx val="0"/>
              <c:layout>
                <c:manualLayout>
                  <c:x val="1.5430883639545056E-3"/>
                  <c:y val="1.403016330447244E-2"/>
                </c:manualLayout>
              </c:layout>
              <c:tx>
                <c:rich>
                  <a:bodyPr/>
                  <a:lstStyle/>
                  <a:p>
                    <a:pPr>
                      <a:defRPr sz="2000"/>
                    </a:pPr>
                    <a:r>
                      <a:rPr lang="en-US" sz="2000" dirty="0"/>
                      <a:t>1293 residents</a:t>
                    </a:r>
                  </a:p>
                </c:rich>
              </c:tx>
              <c:spPr/>
              <c:showLegendKey val="0"/>
              <c:showVal val="1"/>
              <c:showCatName val="1"/>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DB09-4603-A203-ED6FDD542D53}"/>
                </c:ext>
              </c:extLst>
            </c:dLbl>
            <c:dLbl>
              <c:idx val="1"/>
              <c:layout>
                <c:manualLayout>
                  <c:x val="1.4415038397977893E-3"/>
                  <c:y val="-2.9100728178824413E-2"/>
                </c:manualLayout>
              </c:layout>
              <c:tx>
                <c:rich>
                  <a:bodyPr/>
                  <a:lstStyle/>
                  <a:p>
                    <a:pPr>
                      <a:defRPr sz="2000"/>
                    </a:pPr>
                    <a:r>
                      <a:rPr lang="en-US" sz="2000" dirty="0"/>
                      <a:t>158 residents</a:t>
                    </a:r>
                  </a:p>
                </c:rich>
              </c:tx>
              <c:spPr/>
              <c:showLegendKey val="0"/>
              <c:showVal val="1"/>
              <c:showCatName val="1"/>
              <c:showSerName val="0"/>
              <c:showPercent val="0"/>
              <c:showBubbleSize val="0"/>
              <c:separator> </c:separator>
              <c:extLst>
                <c:ext xmlns:c15="http://schemas.microsoft.com/office/drawing/2012/chart" uri="{CE6537A1-D6FC-4f65-9D91-7224C49458BB}">
                  <c15:layout>
                    <c:manualLayout>
                      <c:w val="0.17312312312312308"/>
                      <c:h val="7.3997498359580055E-2"/>
                    </c:manualLayout>
                  </c15:layout>
                  <c15:showDataLabelsRange val="0"/>
                </c:ext>
                <c:ext xmlns:c16="http://schemas.microsoft.com/office/drawing/2014/chart" uri="{C3380CC4-5D6E-409C-BE32-E72D297353CC}">
                  <c16:uniqueId val="{00000001-DB09-4603-A203-ED6FDD542D53}"/>
                </c:ext>
              </c:extLst>
            </c:dLbl>
            <c:dLbl>
              <c:idx val="2"/>
              <c:layout>
                <c:manualLayout>
                  <c:x val="0"/>
                  <c:y val="-1.6836195965366927E-2"/>
                </c:manualLayout>
              </c:layout>
              <c:tx>
                <c:rich>
                  <a:bodyPr/>
                  <a:lstStyle/>
                  <a:p>
                    <a:pPr>
                      <a:defRPr sz="2000"/>
                    </a:pPr>
                    <a:r>
                      <a:rPr lang="en-US" sz="2000" dirty="0"/>
                      <a:t>99 residents</a:t>
                    </a:r>
                  </a:p>
                </c:rich>
              </c:tx>
              <c:spPr>
                <a:ln>
                  <a:round/>
                </a:ln>
              </c:spPr>
              <c:showLegendKey val="0"/>
              <c:showVal val="1"/>
              <c:showCatName val="1"/>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2-DB09-4603-A203-ED6FDD542D53}"/>
                </c:ext>
              </c:extLst>
            </c:dLbl>
            <c:dLbl>
              <c:idx val="3"/>
              <c:delete val="1"/>
              <c:extLst>
                <c:ext xmlns:c15="http://schemas.microsoft.com/office/drawing/2012/chart" uri="{CE6537A1-D6FC-4f65-9D91-7224C49458BB}"/>
                <c:ext xmlns:c16="http://schemas.microsoft.com/office/drawing/2014/chart" uri="{C3380CC4-5D6E-409C-BE32-E72D297353CC}">
                  <c16:uniqueId val="{00000003-DB09-4603-A203-ED6FDD542D53}"/>
                </c:ext>
              </c:extLst>
            </c:dLbl>
            <c:spPr>
              <a:noFill/>
              <a:ln>
                <a:noFill/>
              </a:ln>
              <a:effectLst/>
            </c:spPr>
            <c:txPr>
              <a:bodyPr/>
              <a:lstStyle/>
              <a:p>
                <a:pPr>
                  <a:defRPr sz="1800"/>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0"/>
              </c:ext>
            </c:extLst>
          </c:dLbls>
          <c:cat>
            <c:strRef>
              <c:f>Sheet1!$A$2:$A$5</c:f>
              <c:strCache>
                <c:ptCount val="4"/>
                <c:pt idx="0">
                  <c:v>Allopathic Medical Graduates</c:v>
                </c:pt>
                <c:pt idx="1">
                  <c:v>Osteopathic Medical Graduates</c:v>
                </c:pt>
                <c:pt idx="2">
                  <c:v>International Medical Graduates</c:v>
                </c:pt>
                <c:pt idx="3">
                  <c:v>Canadian Medical Graduates</c:v>
                </c:pt>
              </c:strCache>
            </c:strRef>
          </c:cat>
          <c:val>
            <c:numRef>
              <c:f>Sheet1!$B$2:$B$5</c:f>
              <c:numCache>
                <c:formatCode>0.0%</c:formatCode>
                <c:ptCount val="4"/>
                <c:pt idx="0">
                  <c:v>0.83399999999999996</c:v>
                </c:pt>
                <c:pt idx="1">
                  <c:v>0.10199999999999999</c:v>
                </c:pt>
                <c:pt idx="2">
                  <c:v>6.8000000000000005E-2</c:v>
                </c:pt>
                <c:pt idx="3">
                  <c:v>0</c:v>
                </c:pt>
              </c:numCache>
            </c:numRef>
          </c:val>
          <c:extLst>
            <c:ext xmlns:c16="http://schemas.microsoft.com/office/drawing/2014/chart" uri="{C3380CC4-5D6E-409C-BE32-E72D297353CC}">
              <c16:uniqueId val="{00000004-DB09-4603-A203-ED6FDD542D53}"/>
            </c:ext>
          </c:extLst>
        </c:ser>
        <c:dLbls>
          <c:showLegendKey val="0"/>
          <c:showVal val="0"/>
          <c:showCatName val="0"/>
          <c:showSerName val="0"/>
          <c:showPercent val="0"/>
          <c:showBubbleSize val="0"/>
        </c:dLbls>
        <c:gapWidth val="100"/>
        <c:axId val="254737792"/>
        <c:axId val="254736256"/>
      </c:barChart>
      <c:valAx>
        <c:axId val="254736256"/>
        <c:scaling>
          <c:orientation val="minMax"/>
        </c:scaling>
        <c:delete val="0"/>
        <c:axPos val="l"/>
        <c:majorGridlines/>
        <c:numFmt formatCode="0%" sourceLinked="0"/>
        <c:majorTickMark val="out"/>
        <c:minorTickMark val="none"/>
        <c:tickLblPos val="nextTo"/>
        <c:crossAx val="254737792"/>
        <c:crosses val="autoZero"/>
        <c:crossBetween val="between"/>
      </c:valAx>
      <c:catAx>
        <c:axId val="254737792"/>
        <c:scaling>
          <c:orientation val="minMax"/>
        </c:scaling>
        <c:delete val="0"/>
        <c:axPos val="b"/>
        <c:numFmt formatCode="General" sourceLinked="0"/>
        <c:majorTickMark val="out"/>
        <c:minorTickMark val="none"/>
        <c:tickLblPos val="nextTo"/>
        <c:txPr>
          <a:bodyPr/>
          <a:lstStyle/>
          <a:p>
            <a:pPr>
              <a:defRPr sz="2000" b="1"/>
            </a:pPr>
            <a:endParaRPr lang="en-US"/>
          </a:p>
        </c:txPr>
        <c:crossAx val="254736256"/>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1"/>
    <c:plotArea>
      <c:layout/>
      <c:pieChart>
        <c:varyColors val="1"/>
        <c:ser>
          <c:idx val="0"/>
          <c:order val="0"/>
          <c:tx>
            <c:strRef>
              <c:f>Sheet1!$B$1</c:f>
              <c:strCache>
                <c:ptCount val="1"/>
                <c:pt idx="0">
                  <c:v>Column1</c:v>
                </c:pt>
              </c:strCache>
            </c:strRef>
          </c:tx>
          <c:dLbls>
            <c:dLbl>
              <c:idx val="0"/>
              <c:layout>
                <c:manualLayout>
                  <c:x val="-0.18104464372508991"/>
                  <c:y val="0.13830647753859235"/>
                </c:manualLayout>
              </c:layout>
              <c:tx>
                <c:rich>
                  <a:bodyPr/>
                  <a:lstStyle/>
                  <a:p>
                    <a:r>
                      <a:rPr lang="en-US" sz="2400" dirty="0"/>
                      <a:t>Males</a:t>
                    </a:r>
                    <a:r>
                      <a:rPr lang="en-US" sz="2400" baseline="0" dirty="0"/>
                      <a:t> </a:t>
                    </a:r>
                  </a:p>
                  <a:p>
                    <a:r>
                      <a:rPr lang="en-US" sz="2400" dirty="0"/>
                      <a:t>37%</a:t>
                    </a:r>
                    <a:endParaRPr lang="en-US" dirty="0"/>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C2D-4F97-B21C-D5FF3DD3DCF7}"/>
                </c:ext>
              </c:extLst>
            </c:dLbl>
            <c:dLbl>
              <c:idx val="1"/>
              <c:layout>
                <c:manualLayout>
                  <c:x val="0.2007341790609507"/>
                  <c:y val="-0.17380234880400033"/>
                </c:manualLayout>
              </c:layout>
              <c:tx>
                <c:rich>
                  <a:bodyPr/>
                  <a:lstStyle/>
                  <a:p>
                    <a:r>
                      <a:rPr lang="en-US" sz="2400" dirty="0"/>
                      <a:t>Females 63%</a:t>
                    </a:r>
                    <a:endParaRPr lang="en-US" dirty="0"/>
                  </a:p>
                </c:rich>
              </c:tx>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C2D-4F97-B21C-D5FF3DD3DCF7}"/>
                </c:ext>
              </c:extLst>
            </c:dLbl>
            <c:spPr>
              <a:noFill/>
              <a:ln>
                <a:noFill/>
              </a:ln>
              <a:effectLst/>
            </c:spPr>
            <c:txPr>
              <a:bodyPr/>
              <a:lstStyle/>
              <a:p>
                <a:pPr>
                  <a:defRPr sz="2400"/>
                </a:pPr>
                <a:endParaRPr lang="en-US"/>
              </a:p>
            </c:txPr>
            <c:showLegendKey val="0"/>
            <c:showVal val="0"/>
            <c:showCatName val="1"/>
            <c:showSerName val="0"/>
            <c:showPercent val="0"/>
            <c:showBubbleSize val="0"/>
            <c:showLeaderLines val="1"/>
            <c:extLst>
              <c:ext xmlns:c15="http://schemas.microsoft.com/office/drawing/2012/chart" uri="{CE6537A1-D6FC-4f65-9D91-7224C49458BB}"/>
            </c:extLst>
          </c:dLbls>
          <c:cat>
            <c:strRef>
              <c:f>Sheet1!$A$2:$A$3</c:f>
              <c:strCache>
                <c:ptCount val="2"/>
                <c:pt idx="0">
                  <c:v>Males</c:v>
                </c:pt>
                <c:pt idx="1">
                  <c:v>Females</c:v>
                </c:pt>
              </c:strCache>
            </c:strRef>
          </c:cat>
          <c:val>
            <c:numRef>
              <c:f>Sheet1!$B$2:$B$3</c:f>
              <c:numCache>
                <c:formatCode>General</c:formatCode>
                <c:ptCount val="2"/>
                <c:pt idx="0">
                  <c:v>39</c:v>
                </c:pt>
                <c:pt idx="1">
                  <c:v>61</c:v>
                </c:pt>
              </c:numCache>
            </c:numRef>
          </c:val>
          <c:extLst>
            <c:ext xmlns:c16="http://schemas.microsoft.com/office/drawing/2014/chart" uri="{C3380CC4-5D6E-409C-BE32-E72D297353CC}">
              <c16:uniqueId val="{00000002-FC2D-4F97-B21C-D5FF3DD3DCF7}"/>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Approximate Completion Rate Nationally (%)</a:t>
            </a:r>
          </a:p>
        </c:rich>
      </c:tx>
      <c:overlay val="0"/>
    </c:title>
    <c:autoTitleDeleted val="0"/>
    <c:plotArea>
      <c:layout/>
      <c:barChart>
        <c:barDir val="col"/>
        <c:grouping val="clustered"/>
        <c:varyColors val="0"/>
        <c:ser>
          <c:idx val="0"/>
          <c:order val="0"/>
          <c:tx>
            <c:strRef>
              <c:f>Sheet1!$B$1</c:f>
              <c:strCache>
                <c:ptCount val="1"/>
                <c:pt idx="0">
                  <c:v>Approximate Completion Rate</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Class of 2007</c:v>
                </c:pt>
                <c:pt idx="1">
                  <c:v>Class of 2008</c:v>
                </c:pt>
                <c:pt idx="2">
                  <c:v>Class of 2009</c:v>
                </c:pt>
                <c:pt idx="3">
                  <c:v>Class of 2010</c:v>
                </c:pt>
                <c:pt idx="4">
                  <c:v>Class of 2011</c:v>
                </c:pt>
                <c:pt idx="5">
                  <c:v>Class of 2012</c:v>
                </c:pt>
                <c:pt idx="6">
                  <c:v>Class of 2013</c:v>
                </c:pt>
                <c:pt idx="7">
                  <c:v>Class of 2014</c:v>
                </c:pt>
                <c:pt idx="8">
                  <c:v>Class of 2015</c:v>
                </c:pt>
              </c:strCache>
            </c:strRef>
          </c:cat>
          <c:val>
            <c:numRef>
              <c:f>Sheet1!$B$2:$B$10</c:f>
              <c:numCache>
                <c:formatCode>General</c:formatCode>
                <c:ptCount val="9"/>
                <c:pt idx="0">
                  <c:v>86</c:v>
                </c:pt>
                <c:pt idx="1">
                  <c:v>90</c:v>
                </c:pt>
                <c:pt idx="2">
                  <c:v>88</c:v>
                </c:pt>
                <c:pt idx="3">
                  <c:v>90</c:v>
                </c:pt>
                <c:pt idx="4">
                  <c:v>91</c:v>
                </c:pt>
                <c:pt idx="5">
                  <c:v>95</c:v>
                </c:pt>
                <c:pt idx="6">
                  <c:v>95</c:v>
                </c:pt>
                <c:pt idx="7">
                  <c:v>98</c:v>
                </c:pt>
                <c:pt idx="8">
                  <c:v>97</c:v>
                </c:pt>
              </c:numCache>
            </c:numRef>
          </c:val>
          <c:extLst>
            <c:ext xmlns:c16="http://schemas.microsoft.com/office/drawing/2014/chart" uri="{C3380CC4-5D6E-409C-BE32-E72D297353CC}">
              <c16:uniqueId val="{00000000-22FB-4594-8DBF-EDB6947168B5}"/>
            </c:ext>
          </c:extLst>
        </c:ser>
        <c:dLbls>
          <c:showLegendKey val="0"/>
          <c:showVal val="0"/>
          <c:showCatName val="0"/>
          <c:showSerName val="0"/>
          <c:showPercent val="0"/>
          <c:showBubbleSize val="0"/>
        </c:dLbls>
        <c:gapWidth val="150"/>
        <c:axId val="255260160"/>
        <c:axId val="255261696"/>
      </c:barChart>
      <c:catAx>
        <c:axId val="255260160"/>
        <c:scaling>
          <c:orientation val="minMax"/>
        </c:scaling>
        <c:delete val="0"/>
        <c:axPos val="b"/>
        <c:numFmt formatCode="General" sourceLinked="0"/>
        <c:majorTickMark val="out"/>
        <c:minorTickMark val="none"/>
        <c:tickLblPos val="nextTo"/>
        <c:crossAx val="255261696"/>
        <c:crossesAt val="0"/>
        <c:auto val="1"/>
        <c:lblAlgn val="ctr"/>
        <c:lblOffset val="100"/>
        <c:noMultiLvlLbl val="0"/>
      </c:catAx>
      <c:valAx>
        <c:axId val="255261696"/>
        <c:scaling>
          <c:orientation val="minMax"/>
          <c:max val="100"/>
          <c:min val="0"/>
        </c:scaling>
        <c:delete val="0"/>
        <c:axPos val="l"/>
        <c:majorGridlines/>
        <c:numFmt formatCode="0" sourceLinked="0"/>
        <c:majorTickMark val="out"/>
        <c:minorTickMark val="none"/>
        <c:tickLblPos val="nextTo"/>
        <c:crossAx val="2552601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B5B2AD-2DDE-4C4B-A673-13DC4E6DD9D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6B2872D-C5F1-45DC-A457-32E22B8C5F95}">
      <dgm:prSet phldrT="[Text]" custT="1"/>
      <dgm:spPr/>
      <dgm:t>
        <a:bodyPr/>
        <a:lstStyle/>
        <a:p>
          <a:r>
            <a:rPr lang="en-US" sz="2000" b="1" dirty="0">
              <a:solidFill>
                <a:schemeClr val="tx1"/>
              </a:solidFill>
            </a:rPr>
            <a:t>Med-Peds</a:t>
          </a:r>
          <a:r>
            <a:rPr lang="en-US" sz="1800" b="1" dirty="0">
              <a:solidFill>
                <a:schemeClr val="tx1"/>
              </a:solidFill>
            </a:rPr>
            <a:t> Educational Activities</a:t>
          </a:r>
        </a:p>
      </dgm:t>
    </dgm:pt>
    <dgm:pt modelId="{64C922A2-FC37-4F18-80F4-D82EF8BD59E9}" type="parTrans" cxnId="{23C1FF0F-DBBA-401D-B7C2-4142D404AA8C}">
      <dgm:prSet/>
      <dgm:spPr/>
      <dgm:t>
        <a:bodyPr/>
        <a:lstStyle/>
        <a:p>
          <a:endParaRPr lang="en-US"/>
        </a:p>
      </dgm:t>
    </dgm:pt>
    <dgm:pt modelId="{D5DA3849-9D6B-465A-A850-41A80A83FF8D}" type="sibTrans" cxnId="{23C1FF0F-DBBA-401D-B7C2-4142D404AA8C}">
      <dgm:prSet/>
      <dgm:spPr/>
      <dgm:t>
        <a:bodyPr/>
        <a:lstStyle/>
        <a:p>
          <a:endParaRPr lang="en-US"/>
        </a:p>
      </dgm:t>
    </dgm:pt>
    <dgm:pt modelId="{F6056937-2E95-4847-80D6-F6327B359B7B}">
      <dgm:prSet phldrT="[Text]" custT="1"/>
      <dgm:spPr/>
      <dgm:t>
        <a:bodyPr/>
        <a:lstStyle/>
        <a:p>
          <a:r>
            <a:rPr lang="en-US" sz="2000" b="1" dirty="0">
              <a:solidFill>
                <a:schemeClr val="tx1"/>
              </a:solidFill>
            </a:rPr>
            <a:t>Resident</a:t>
          </a:r>
          <a:r>
            <a:rPr lang="en-US" sz="1800" b="1" dirty="0">
              <a:solidFill>
                <a:schemeClr val="tx1"/>
              </a:solidFill>
            </a:rPr>
            <a:t> Practice</a:t>
          </a:r>
        </a:p>
      </dgm:t>
    </dgm:pt>
    <dgm:pt modelId="{0F5436F5-9A7C-4439-BBA7-79892E394FB3}" type="parTrans" cxnId="{16893D4D-E433-4723-9E36-BA323AE92E3B}">
      <dgm:prSet/>
      <dgm:spPr/>
      <dgm:t>
        <a:bodyPr/>
        <a:lstStyle/>
        <a:p>
          <a:endParaRPr lang="en-US"/>
        </a:p>
      </dgm:t>
    </dgm:pt>
    <dgm:pt modelId="{2832414E-E0D6-48D9-8546-51D566B05A42}" type="sibTrans" cxnId="{16893D4D-E433-4723-9E36-BA323AE92E3B}">
      <dgm:prSet/>
      <dgm:spPr/>
      <dgm:t>
        <a:bodyPr/>
        <a:lstStyle/>
        <a:p>
          <a:endParaRPr lang="en-US"/>
        </a:p>
      </dgm:t>
    </dgm:pt>
    <dgm:pt modelId="{F2602862-9B3E-45F2-B1E1-CC7E449E6D21}">
      <dgm:prSet phldrT="[Text]" custT="1"/>
      <dgm:spPr/>
      <dgm:t>
        <a:bodyPr/>
        <a:lstStyle/>
        <a:p>
          <a:r>
            <a:rPr lang="en-US" sz="2000" b="1" dirty="0">
              <a:solidFill>
                <a:schemeClr val="tx1"/>
              </a:solidFill>
            </a:rPr>
            <a:t>Transitions</a:t>
          </a:r>
        </a:p>
      </dgm:t>
    </dgm:pt>
    <dgm:pt modelId="{836E287C-8DF0-4F44-980A-E1F410165A74}" type="sibTrans" cxnId="{28BC17C4-B678-4869-81B8-5DD095C1C986}">
      <dgm:prSet/>
      <dgm:spPr/>
      <dgm:t>
        <a:bodyPr/>
        <a:lstStyle/>
        <a:p>
          <a:endParaRPr lang="en-US"/>
        </a:p>
      </dgm:t>
    </dgm:pt>
    <dgm:pt modelId="{DF3CFEB2-7144-4435-9012-D03743385EC0}" type="parTrans" cxnId="{28BC17C4-B678-4869-81B8-5DD095C1C986}">
      <dgm:prSet/>
      <dgm:spPr/>
      <dgm:t>
        <a:bodyPr/>
        <a:lstStyle/>
        <a:p>
          <a:endParaRPr lang="en-US"/>
        </a:p>
      </dgm:t>
    </dgm:pt>
    <dgm:pt modelId="{53457E66-4996-42F5-AD35-03BDDE14553B}">
      <dgm:prSet custT="1"/>
      <dgm:spPr/>
      <dgm:t>
        <a:bodyPr/>
        <a:lstStyle/>
        <a:p>
          <a:r>
            <a:rPr lang="en-US" sz="2000" b="1" dirty="0">
              <a:solidFill>
                <a:schemeClr val="tx1"/>
              </a:solidFill>
            </a:rPr>
            <a:t>General Medicine and General Pediatrics</a:t>
          </a:r>
        </a:p>
      </dgm:t>
    </dgm:pt>
    <dgm:pt modelId="{C6E8CE2E-BD24-47E2-B65A-006BF055BDD1}" type="parTrans" cxnId="{0DD051A9-EA69-4EFE-A3AD-C62682E8FC15}">
      <dgm:prSet/>
      <dgm:spPr/>
      <dgm:t>
        <a:bodyPr/>
        <a:lstStyle/>
        <a:p>
          <a:endParaRPr lang="en-US"/>
        </a:p>
      </dgm:t>
    </dgm:pt>
    <dgm:pt modelId="{3E0D96E0-F0AA-42B7-AE32-16A671002BC4}" type="sibTrans" cxnId="{0DD051A9-EA69-4EFE-A3AD-C62682E8FC15}">
      <dgm:prSet/>
      <dgm:spPr/>
      <dgm:t>
        <a:bodyPr/>
        <a:lstStyle/>
        <a:p>
          <a:endParaRPr lang="en-US"/>
        </a:p>
      </dgm:t>
    </dgm:pt>
    <dgm:pt modelId="{B9C408F6-9E2A-4285-BBED-50EC57EE2FA4}">
      <dgm:prSet custT="1"/>
      <dgm:spPr/>
      <dgm:t>
        <a:bodyPr/>
        <a:lstStyle/>
        <a:p>
          <a:r>
            <a:rPr lang="en-US" sz="2000" b="1" dirty="0">
              <a:solidFill>
                <a:schemeClr val="tx1"/>
              </a:solidFill>
            </a:rPr>
            <a:t>ICU Time</a:t>
          </a:r>
        </a:p>
      </dgm:t>
    </dgm:pt>
    <dgm:pt modelId="{9609ECCE-8D39-4B86-A292-CBA0645C1CD4}" type="parTrans" cxnId="{21D50F52-1D92-4B11-A6E7-049503966C3C}">
      <dgm:prSet/>
      <dgm:spPr/>
      <dgm:t>
        <a:bodyPr/>
        <a:lstStyle/>
        <a:p>
          <a:endParaRPr lang="en-US"/>
        </a:p>
      </dgm:t>
    </dgm:pt>
    <dgm:pt modelId="{51C40EE0-61AE-4677-9589-595D170E3D3E}" type="sibTrans" cxnId="{21D50F52-1D92-4B11-A6E7-049503966C3C}">
      <dgm:prSet/>
      <dgm:spPr/>
      <dgm:t>
        <a:bodyPr/>
        <a:lstStyle/>
        <a:p>
          <a:endParaRPr lang="en-US"/>
        </a:p>
      </dgm:t>
    </dgm:pt>
    <dgm:pt modelId="{BADBFCF1-C544-47AE-AD8E-FDD04EC601C4}">
      <dgm:prSet custT="1"/>
      <dgm:spPr/>
      <dgm:t>
        <a:bodyPr/>
        <a:lstStyle/>
        <a:p>
          <a:r>
            <a:rPr lang="en-US" sz="2000" b="1" dirty="0">
              <a:solidFill>
                <a:schemeClr val="tx1"/>
              </a:solidFill>
            </a:rPr>
            <a:t>Subspecialty</a:t>
          </a:r>
          <a:r>
            <a:rPr lang="en-US" sz="1800" b="1" dirty="0">
              <a:solidFill>
                <a:schemeClr val="tx1"/>
              </a:solidFill>
            </a:rPr>
            <a:t> Rotations</a:t>
          </a:r>
        </a:p>
      </dgm:t>
    </dgm:pt>
    <dgm:pt modelId="{0074A21F-BFF2-434B-8A65-1B43EE5576D7}" type="parTrans" cxnId="{92217765-DB52-4CB0-8EBD-65D742348917}">
      <dgm:prSet/>
      <dgm:spPr/>
      <dgm:t>
        <a:bodyPr/>
        <a:lstStyle/>
        <a:p>
          <a:endParaRPr lang="en-US"/>
        </a:p>
      </dgm:t>
    </dgm:pt>
    <dgm:pt modelId="{4CB71F0B-7E6D-47EF-9E69-39EBABFC0128}" type="sibTrans" cxnId="{92217765-DB52-4CB0-8EBD-65D742348917}">
      <dgm:prSet/>
      <dgm:spPr/>
      <dgm:t>
        <a:bodyPr/>
        <a:lstStyle/>
        <a:p>
          <a:endParaRPr lang="en-US"/>
        </a:p>
      </dgm:t>
    </dgm:pt>
    <dgm:pt modelId="{42A172D7-B2AC-4E0C-B406-A68EC9ED4B2A}">
      <dgm:prSet custT="1"/>
      <dgm:spPr>
        <a:noFill/>
      </dgm:spPr>
      <dgm:t>
        <a:bodyPr/>
        <a:lstStyle/>
        <a:p>
          <a:r>
            <a:rPr lang="en-US" sz="1800" dirty="0"/>
            <a:t>Rotate every  1-6 rotations between specialties</a:t>
          </a:r>
        </a:p>
      </dgm:t>
    </dgm:pt>
    <dgm:pt modelId="{18E14216-5EEA-4247-8398-FBEE698DDC4A}" type="parTrans" cxnId="{F62D21A5-278D-4360-8D17-4CB1F8EF77F4}">
      <dgm:prSet/>
      <dgm:spPr/>
      <dgm:t>
        <a:bodyPr/>
        <a:lstStyle/>
        <a:p>
          <a:endParaRPr lang="en-US"/>
        </a:p>
      </dgm:t>
    </dgm:pt>
    <dgm:pt modelId="{9E4CC13F-4E26-40E3-AE4D-E011E169FA85}" type="sibTrans" cxnId="{F62D21A5-278D-4360-8D17-4CB1F8EF77F4}">
      <dgm:prSet/>
      <dgm:spPr/>
      <dgm:t>
        <a:bodyPr/>
        <a:lstStyle/>
        <a:p>
          <a:endParaRPr lang="en-US"/>
        </a:p>
      </dgm:t>
    </dgm:pt>
    <dgm:pt modelId="{F57D1778-C200-4186-91B3-D9EF95292E1A}">
      <dgm:prSet custT="1"/>
      <dgm:spPr/>
      <dgm:t>
        <a:bodyPr/>
        <a:lstStyle/>
        <a:p>
          <a:r>
            <a:rPr lang="en-US" sz="1800" dirty="0"/>
            <a:t>Plenty of general medicine and pediatrics inpatient and outpatient rotations in different settings (outpatient and inpatient)</a:t>
          </a:r>
        </a:p>
      </dgm:t>
    </dgm:pt>
    <dgm:pt modelId="{567551E9-045C-4872-832A-311061A50A45}" type="parTrans" cxnId="{2DAB2B09-5901-484C-B38E-F1AA190873CF}">
      <dgm:prSet/>
      <dgm:spPr/>
      <dgm:t>
        <a:bodyPr/>
        <a:lstStyle/>
        <a:p>
          <a:endParaRPr lang="en-US"/>
        </a:p>
      </dgm:t>
    </dgm:pt>
    <dgm:pt modelId="{B08D1124-9E2F-45C7-A413-D5978F4782BC}" type="sibTrans" cxnId="{2DAB2B09-5901-484C-B38E-F1AA190873CF}">
      <dgm:prSet/>
      <dgm:spPr/>
      <dgm:t>
        <a:bodyPr/>
        <a:lstStyle/>
        <a:p>
          <a:endParaRPr lang="en-US"/>
        </a:p>
      </dgm:t>
    </dgm:pt>
    <dgm:pt modelId="{72450753-FD26-4512-89EF-4F9CF7E09AA2}">
      <dgm:prSet custT="1"/>
      <dgm:spPr/>
      <dgm:t>
        <a:bodyPr/>
        <a:lstStyle/>
        <a:p>
          <a:r>
            <a:rPr lang="en-US" sz="1800" dirty="0"/>
            <a:t>Limited to 8 months (minimum 2 months each in IM and Peds) in NICU, PICU, CICU and MICU</a:t>
          </a:r>
        </a:p>
      </dgm:t>
    </dgm:pt>
    <dgm:pt modelId="{BFBF6ED8-BF40-4711-912B-EB35A20455FB}" type="parTrans" cxnId="{DE6AC26E-07D6-43C6-B378-9F5D305B3FDA}">
      <dgm:prSet/>
      <dgm:spPr/>
      <dgm:t>
        <a:bodyPr/>
        <a:lstStyle/>
        <a:p>
          <a:endParaRPr lang="en-US"/>
        </a:p>
      </dgm:t>
    </dgm:pt>
    <dgm:pt modelId="{505CB429-B5D4-4825-B3D8-93F4DC6A3AAE}" type="sibTrans" cxnId="{DE6AC26E-07D6-43C6-B378-9F5D305B3FDA}">
      <dgm:prSet/>
      <dgm:spPr/>
      <dgm:t>
        <a:bodyPr/>
        <a:lstStyle/>
        <a:p>
          <a:endParaRPr lang="en-US"/>
        </a:p>
      </dgm:t>
    </dgm:pt>
    <dgm:pt modelId="{07709142-F6ED-4093-A6D3-6F8CD08EAA18}">
      <dgm:prSet custT="1"/>
      <dgm:spPr/>
      <dgm:t>
        <a:bodyPr/>
        <a:lstStyle/>
        <a:p>
          <a:r>
            <a:rPr lang="en-US" sz="1800" dirty="0"/>
            <a:t>IM: Experiences in each IM specialty to also include geriatrics, hospice and palliative, addiction medicine, emergency medicine and neurology </a:t>
          </a:r>
        </a:p>
      </dgm:t>
    </dgm:pt>
    <dgm:pt modelId="{53AC3C88-B44B-4687-AB74-FA0ECAF74678}" type="parTrans" cxnId="{1293AF89-CE9B-446F-B0FC-363BDDB3DF68}">
      <dgm:prSet/>
      <dgm:spPr/>
      <dgm:t>
        <a:bodyPr/>
        <a:lstStyle/>
        <a:p>
          <a:endParaRPr lang="en-US"/>
        </a:p>
      </dgm:t>
    </dgm:pt>
    <dgm:pt modelId="{A69386E6-07B1-4ABE-BACE-D426A3009F6A}" type="sibTrans" cxnId="{1293AF89-CE9B-446F-B0FC-363BDDB3DF68}">
      <dgm:prSet/>
      <dgm:spPr/>
      <dgm:t>
        <a:bodyPr/>
        <a:lstStyle/>
        <a:p>
          <a:endParaRPr lang="en-US"/>
        </a:p>
      </dgm:t>
    </dgm:pt>
    <dgm:pt modelId="{FFBE56FA-570F-46D2-8F27-F80C33CDF7B9}">
      <dgm:prSet custT="1"/>
      <dgm:spPr/>
      <dgm:t>
        <a:bodyPr/>
        <a:lstStyle/>
        <a:p>
          <a:r>
            <a:rPr lang="en-US" sz="1800" dirty="0"/>
            <a:t>Journal clubs, business meetings, conferences and other times just for med-peds residents. Can include research, transition care, global health</a:t>
          </a:r>
        </a:p>
      </dgm:t>
    </dgm:pt>
    <dgm:pt modelId="{B3A86CB4-1D8C-4225-BA04-61C3B6837749}" type="parTrans" cxnId="{7B22B5EC-54D2-468E-AE73-1DA62FE52BAE}">
      <dgm:prSet/>
      <dgm:spPr/>
      <dgm:t>
        <a:bodyPr/>
        <a:lstStyle/>
        <a:p>
          <a:endParaRPr lang="en-US"/>
        </a:p>
      </dgm:t>
    </dgm:pt>
    <dgm:pt modelId="{A0C331B8-334A-4F70-A3F2-D5B7725C7770}" type="sibTrans" cxnId="{7B22B5EC-54D2-468E-AE73-1DA62FE52BAE}">
      <dgm:prSet/>
      <dgm:spPr/>
      <dgm:t>
        <a:bodyPr/>
        <a:lstStyle/>
        <a:p>
          <a:endParaRPr lang="en-US"/>
        </a:p>
      </dgm:t>
    </dgm:pt>
    <dgm:pt modelId="{3275249D-69BE-44E9-88F2-81316DF5871A}">
      <dgm:prSet custT="1"/>
      <dgm:spPr/>
      <dgm:t>
        <a:bodyPr/>
        <a:lstStyle/>
        <a:p>
          <a:r>
            <a:rPr lang="en-US" sz="1800" dirty="0"/>
            <a:t>Have a panel of continuity patients for each med-peds resident</a:t>
          </a:r>
        </a:p>
      </dgm:t>
    </dgm:pt>
    <dgm:pt modelId="{08C68B6C-C1F9-46F4-9C7C-D3819E25630F}" type="parTrans" cxnId="{A83BB68C-15D9-4D33-B2B6-7DA39A45FBA0}">
      <dgm:prSet/>
      <dgm:spPr/>
      <dgm:t>
        <a:bodyPr/>
        <a:lstStyle/>
        <a:p>
          <a:endParaRPr lang="en-US"/>
        </a:p>
      </dgm:t>
    </dgm:pt>
    <dgm:pt modelId="{A8841B00-EA1A-4032-B1F2-CAECA6C8C05A}" type="sibTrans" cxnId="{A83BB68C-15D9-4D33-B2B6-7DA39A45FBA0}">
      <dgm:prSet/>
      <dgm:spPr/>
      <dgm:t>
        <a:bodyPr/>
        <a:lstStyle/>
        <a:p>
          <a:endParaRPr lang="en-US"/>
        </a:p>
      </dgm:t>
    </dgm:pt>
    <dgm:pt modelId="{7D69BE8D-70B8-446C-AEF6-F037835D02BE}">
      <dgm:prSet custT="1"/>
      <dgm:spPr/>
      <dgm:t>
        <a:bodyPr/>
        <a:lstStyle/>
        <a:p>
          <a:r>
            <a:rPr lang="en-US" sz="1800" dirty="0"/>
            <a:t>Peds: Experiences in adolescent medicine, development-behavioral, peds mental health, inpatient and outpatient specialty care</a:t>
          </a:r>
        </a:p>
      </dgm:t>
    </dgm:pt>
    <dgm:pt modelId="{DD94D93E-FFA4-4546-9FF1-3BBBDD196346}" type="parTrans" cxnId="{EDC5A6B8-B6D2-434D-AB4C-1C626CCD6468}">
      <dgm:prSet/>
      <dgm:spPr/>
      <dgm:t>
        <a:bodyPr/>
        <a:lstStyle/>
        <a:p>
          <a:endParaRPr lang="en-US"/>
        </a:p>
      </dgm:t>
    </dgm:pt>
    <dgm:pt modelId="{78ADADD9-DB3A-41EE-AEC7-515C2854E327}" type="sibTrans" cxnId="{EDC5A6B8-B6D2-434D-AB4C-1C626CCD6468}">
      <dgm:prSet/>
      <dgm:spPr/>
      <dgm:t>
        <a:bodyPr/>
        <a:lstStyle/>
        <a:p>
          <a:endParaRPr lang="en-US"/>
        </a:p>
      </dgm:t>
    </dgm:pt>
    <dgm:pt modelId="{97870AB5-F6DA-47DC-B074-C4C3015F3666}" type="pres">
      <dgm:prSet presAssocID="{41B5B2AD-2DDE-4C4B-A673-13DC4E6DD9D0}" presName="linear" presStyleCnt="0">
        <dgm:presLayoutVars>
          <dgm:dir/>
          <dgm:animLvl val="lvl"/>
          <dgm:resizeHandles val="exact"/>
        </dgm:presLayoutVars>
      </dgm:prSet>
      <dgm:spPr/>
    </dgm:pt>
    <dgm:pt modelId="{50B61C71-6A0A-4B7E-A8B9-C51C7710CCFC}" type="pres">
      <dgm:prSet presAssocID="{F2602862-9B3E-45F2-B1E1-CC7E449E6D21}" presName="parentLin" presStyleCnt="0"/>
      <dgm:spPr/>
    </dgm:pt>
    <dgm:pt modelId="{D34E95DE-6002-414D-BF0E-03ED55013604}" type="pres">
      <dgm:prSet presAssocID="{F2602862-9B3E-45F2-B1E1-CC7E449E6D21}" presName="parentLeftMargin" presStyleLbl="node1" presStyleIdx="0" presStyleCnt="6"/>
      <dgm:spPr/>
    </dgm:pt>
    <dgm:pt modelId="{B01BDD63-1984-416E-80CE-210C3AD4A880}" type="pres">
      <dgm:prSet presAssocID="{F2602862-9B3E-45F2-B1E1-CC7E449E6D21}" presName="parentText" presStyleLbl="node1" presStyleIdx="0" presStyleCnt="6">
        <dgm:presLayoutVars>
          <dgm:chMax val="0"/>
          <dgm:bulletEnabled val="1"/>
        </dgm:presLayoutVars>
      </dgm:prSet>
      <dgm:spPr/>
    </dgm:pt>
    <dgm:pt modelId="{D22EE991-0F70-4542-903E-98AA0C192278}" type="pres">
      <dgm:prSet presAssocID="{F2602862-9B3E-45F2-B1E1-CC7E449E6D21}" presName="negativeSpace" presStyleCnt="0"/>
      <dgm:spPr/>
    </dgm:pt>
    <dgm:pt modelId="{3FB5CF92-C0C3-4AE7-96BE-60255354D451}" type="pres">
      <dgm:prSet presAssocID="{F2602862-9B3E-45F2-B1E1-CC7E449E6D21}" presName="childText" presStyleLbl="conFgAcc1" presStyleIdx="0" presStyleCnt="6">
        <dgm:presLayoutVars>
          <dgm:bulletEnabled val="1"/>
        </dgm:presLayoutVars>
      </dgm:prSet>
      <dgm:spPr/>
    </dgm:pt>
    <dgm:pt modelId="{E3E30E31-CF51-4973-93D8-06FFB14B9329}" type="pres">
      <dgm:prSet presAssocID="{836E287C-8DF0-4F44-980A-E1F410165A74}" presName="spaceBetweenRectangles" presStyleCnt="0"/>
      <dgm:spPr/>
    </dgm:pt>
    <dgm:pt modelId="{99C196F9-B419-44F5-9A20-8A64A9BBB306}" type="pres">
      <dgm:prSet presAssocID="{53457E66-4996-42F5-AD35-03BDDE14553B}" presName="parentLin" presStyleCnt="0"/>
      <dgm:spPr/>
    </dgm:pt>
    <dgm:pt modelId="{0754E95F-1D1A-4E77-8B35-CEE6850BB6DD}" type="pres">
      <dgm:prSet presAssocID="{53457E66-4996-42F5-AD35-03BDDE14553B}" presName="parentLeftMargin" presStyleLbl="node1" presStyleIdx="0" presStyleCnt="6"/>
      <dgm:spPr/>
    </dgm:pt>
    <dgm:pt modelId="{2BD114D6-AE92-43C7-A8CF-1668A67D609A}" type="pres">
      <dgm:prSet presAssocID="{53457E66-4996-42F5-AD35-03BDDE14553B}" presName="parentText" presStyleLbl="node1" presStyleIdx="1" presStyleCnt="6">
        <dgm:presLayoutVars>
          <dgm:chMax val="0"/>
          <dgm:bulletEnabled val="1"/>
        </dgm:presLayoutVars>
      </dgm:prSet>
      <dgm:spPr/>
    </dgm:pt>
    <dgm:pt modelId="{20B8373F-A856-4330-9D49-E765DF1072CD}" type="pres">
      <dgm:prSet presAssocID="{53457E66-4996-42F5-AD35-03BDDE14553B}" presName="negativeSpace" presStyleCnt="0"/>
      <dgm:spPr/>
    </dgm:pt>
    <dgm:pt modelId="{23D0B674-6EC7-49E6-BDC1-477D1AE7C385}" type="pres">
      <dgm:prSet presAssocID="{53457E66-4996-42F5-AD35-03BDDE14553B}" presName="childText" presStyleLbl="conFgAcc1" presStyleIdx="1" presStyleCnt="6">
        <dgm:presLayoutVars>
          <dgm:bulletEnabled val="1"/>
        </dgm:presLayoutVars>
      </dgm:prSet>
      <dgm:spPr/>
    </dgm:pt>
    <dgm:pt modelId="{EB370C3A-5538-45E7-BB48-2D7EC4BD5BCB}" type="pres">
      <dgm:prSet presAssocID="{3E0D96E0-F0AA-42B7-AE32-16A671002BC4}" presName="spaceBetweenRectangles" presStyleCnt="0"/>
      <dgm:spPr/>
    </dgm:pt>
    <dgm:pt modelId="{ED258A68-C099-4C3B-8BAE-265C2A126483}" type="pres">
      <dgm:prSet presAssocID="{B9C408F6-9E2A-4285-BBED-50EC57EE2FA4}" presName="parentLin" presStyleCnt="0"/>
      <dgm:spPr/>
    </dgm:pt>
    <dgm:pt modelId="{438A3288-A66E-4F55-BD8A-708B6E691A25}" type="pres">
      <dgm:prSet presAssocID="{B9C408F6-9E2A-4285-BBED-50EC57EE2FA4}" presName="parentLeftMargin" presStyleLbl="node1" presStyleIdx="1" presStyleCnt="6"/>
      <dgm:spPr/>
    </dgm:pt>
    <dgm:pt modelId="{36A021FB-CD64-42D0-ABCD-FF593F4F6DED}" type="pres">
      <dgm:prSet presAssocID="{B9C408F6-9E2A-4285-BBED-50EC57EE2FA4}" presName="parentText" presStyleLbl="node1" presStyleIdx="2" presStyleCnt="6">
        <dgm:presLayoutVars>
          <dgm:chMax val="0"/>
          <dgm:bulletEnabled val="1"/>
        </dgm:presLayoutVars>
      </dgm:prSet>
      <dgm:spPr/>
    </dgm:pt>
    <dgm:pt modelId="{7F51B364-732F-4F29-928A-2637ABA97997}" type="pres">
      <dgm:prSet presAssocID="{B9C408F6-9E2A-4285-BBED-50EC57EE2FA4}" presName="negativeSpace" presStyleCnt="0"/>
      <dgm:spPr/>
    </dgm:pt>
    <dgm:pt modelId="{3C95A193-E1DE-4607-AF43-6D7A2026D1FF}" type="pres">
      <dgm:prSet presAssocID="{B9C408F6-9E2A-4285-BBED-50EC57EE2FA4}" presName="childText" presStyleLbl="conFgAcc1" presStyleIdx="2" presStyleCnt="6">
        <dgm:presLayoutVars>
          <dgm:bulletEnabled val="1"/>
        </dgm:presLayoutVars>
      </dgm:prSet>
      <dgm:spPr/>
    </dgm:pt>
    <dgm:pt modelId="{3ED4A876-CC76-49F1-943D-EF56AA3FF9BB}" type="pres">
      <dgm:prSet presAssocID="{51C40EE0-61AE-4677-9589-595D170E3D3E}" presName="spaceBetweenRectangles" presStyleCnt="0"/>
      <dgm:spPr/>
    </dgm:pt>
    <dgm:pt modelId="{D2B6F29E-FDFA-4995-A3D6-AA2590153167}" type="pres">
      <dgm:prSet presAssocID="{BADBFCF1-C544-47AE-AD8E-FDD04EC601C4}" presName="parentLin" presStyleCnt="0"/>
      <dgm:spPr/>
    </dgm:pt>
    <dgm:pt modelId="{AB77D3FE-4018-446B-987E-8314AFBBBF9D}" type="pres">
      <dgm:prSet presAssocID="{BADBFCF1-C544-47AE-AD8E-FDD04EC601C4}" presName="parentLeftMargin" presStyleLbl="node1" presStyleIdx="2" presStyleCnt="6"/>
      <dgm:spPr/>
    </dgm:pt>
    <dgm:pt modelId="{6799B3AA-96BA-4752-B63F-F269A786D2D9}" type="pres">
      <dgm:prSet presAssocID="{BADBFCF1-C544-47AE-AD8E-FDD04EC601C4}" presName="parentText" presStyleLbl="node1" presStyleIdx="3" presStyleCnt="6">
        <dgm:presLayoutVars>
          <dgm:chMax val="0"/>
          <dgm:bulletEnabled val="1"/>
        </dgm:presLayoutVars>
      </dgm:prSet>
      <dgm:spPr/>
    </dgm:pt>
    <dgm:pt modelId="{496A342F-A4D7-4790-99BC-EE5BCDF3F2B3}" type="pres">
      <dgm:prSet presAssocID="{BADBFCF1-C544-47AE-AD8E-FDD04EC601C4}" presName="negativeSpace" presStyleCnt="0"/>
      <dgm:spPr/>
    </dgm:pt>
    <dgm:pt modelId="{7092A1D7-FEFF-47A8-9D31-EB26F3CEC434}" type="pres">
      <dgm:prSet presAssocID="{BADBFCF1-C544-47AE-AD8E-FDD04EC601C4}" presName="childText" presStyleLbl="conFgAcc1" presStyleIdx="3" presStyleCnt="6">
        <dgm:presLayoutVars>
          <dgm:bulletEnabled val="1"/>
        </dgm:presLayoutVars>
      </dgm:prSet>
      <dgm:spPr/>
    </dgm:pt>
    <dgm:pt modelId="{5CCEF952-F4F8-4EF1-9190-5D8E827C609B}" type="pres">
      <dgm:prSet presAssocID="{4CB71F0B-7E6D-47EF-9E69-39EBABFC0128}" presName="spaceBetweenRectangles" presStyleCnt="0"/>
      <dgm:spPr/>
    </dgm:pt>
    <dgm:pt modelId="{7EC639B3-C2D0-48C4-83CD-98A4BE65E8D0}" type="pres">
      <dgm:prSet presAssocID="{86B2872D-C5F1-45DC-A457-32E22B8C5F95}" presName="parentLin" presStyleCnt="0"/>
      <dgm:spPr/>
    </dgm:pt>
    <dgm:pt modelId="{675D7C4F-2415-4C8D-8EB9-6654B03D175E}" type="pres">
      <dgm:prSet presAssocID="{86B2872D-C5F1-45DC-A457-32E22B8C5F95}" presName="parentLeftMargin" presStyleLbl="node1" presStyleIdx="3" presStyleCnt="6"/>
      <dgm:spPr/>
    </dgm:pt>
    <dgm:pt modelId="{58B860B3-F2A8-4C66-BA2E-3A0A3C0CFB8B}" type="pres">
      <dgm:prSet presAssocID="{86B2872D-C5F1-45DC-A457-32E22B8C5F95}" presName="parentText" presStyleLbl="node1" presStyleIdx="4" presStyleCnt="6">
        <dgm:presLayoutVars>
          <dgm:chMax val="0"/>
          <dgm:bulletEnabled val="1"/>
        </dgm:presLayoutVars>
      </dgm:prSet>
      <dgm:spPr/>
    </dgm:pt>
    <dgm:pt modelId="{E4194ED4-7E35-4190-B859-C16A07E68761}" type="pres">
      <dgm:prSet presAssocID="{86B2872D-C5F1-45DC-A457-32E22B8C5F95}" presName="negativeSpace" presStyleCnt="0"/>
      <dgm:spPr/>
    </dgm:pt>
    <dgm:pt modelId="{F2E10FDA-B47E-43FB-A19F-DAEA21DCF728}" type="pres">
      <dgm:prSet presAssocID="{86B2872D-C5F1-45DC-A457-32E22B8C5F95}" presName="childText" presStyleLbl="conFgAcc1" presStyleIdx="4" presStyleCnt="6">
        <dgm:presLayoutVars>
          <dgm:bulletEnabled val="1"/>
        </dgm:presLayoutVars>
      </dgm:prSet>
      <dgm:spPr/>
    </dgm:pt>
    <dgm:pt modelId="{02452FB5-044C-4649-8349-53F0677B30D4}" type="pres">
      <dgm:prSet presAssocID="{D5DA3849-9D6B-465A-A850-41A80A83FF8D}" presName="spaceBetweenRectangles" presStyleCnt="0"/>
      <dgm:spPr/>
    </dgm:pt>
    <dgm:pt modelId="{A51425E5-D664-4300-A0B5-3ADA7F401509}" type="pres">
      <dgm:prSet presAssocID="{F6056937-2E95-4847-80D6-F6327B359B7B}" presName="parentLin" presStyleCnt="0"/>
      <dgm:spPr/>
    </dgm:pt>
    <dgm:pt modelId="{1CCDB63E-455F-424B-8F1D-C06DC075F067}" type="pres">
      <dgm:prSet presAssocID="{F6056937-2E95-4847-80D6-F6327B359B7B}" presName="parentLeftMargin" presStyleLbl="node1" presStyleIdx="4" presStyleCnt="6"/>
      <dgm:spPr/>
    </dgm:pt>
    <dgm:pt modelId="{7696F733-31B2-4A76-81C5-0A5DCEDCBE7F}" type="pres">
      <dgm:prSet presAssocID="{F6056937-2E95-4847-80D6-F6327B359B7B}" presName="parentText" presStyleLbl="node1" presStyleIdx="5" presStyleCnt="6">
        <dgm:presLayoutVars>
          <dgm:chMax val="0"/>
          <dgm:bulletEnabled val="1"/>
        </dgm:presLayoutVars>
      </dgm:prSet>
      <dgm:spPr/>
    </dgm:pt>
    <dgm:pt modelId="{807D4D7E-3B25-4EBF-A3F3-6F29A735A7B8}" type="pres">
      <dgm:prSet presAssocID="{F6056937-2E95-4847-80D6-F6327B359B7B}" presName="negativeSpace" presStyleCnt="0"/>
      <dgm:spPr/>
    </dgm:pt>
    <dgm:pt modelId="{4864609C-FF1D-46B2-9B57-F3E8D3214B17}" type="pres">
      <dgm:prSet presAssocID="{F6056937-2E95-4847-80D6-F6327B359B7B}" presName="childText" presStyleLbl="conFgAcc1" presStyleIdx="5" presStyleCnt="6">
        <dgm:presLayoutVars>
          <dgm:bulletEnabled val="1"/>
        </dgm:presLayoutVars>
      </dgm:prSet>
      <dgm:spPr/>
    </dgm:pt>
  </dgm:ptLst>
  <dgm:cxnLst>
    <dgm:cxn modelId="{21577006-6F06-4A5C-84A5-8D766B75D921}" type="presOf" srcId="{41B5B2AD-2DDE-4C4B-A673-13DC4E6DD9D0}" destId="{97870AB5-F6DA-47DC-B074-C4C3015F3666}" srcOrd="0" destOrd="0" presId="urn:microsoft.com/office/officeart/2005/8/layout/list1"/>
    <dgm:cxn modelId="{2DAB2B09-5901-484C-B38E-F1AA190873CF}" srcId="{53457E66-4996-42F5-AD35-03BDDE14553B}" destId="{F57D1778-C200-4186-91B3-D9EF95292E1A}" srcOrd="0" destOrd="0" parTransId="{567551E9-045C-4872-832A-311061A50A45}" sibTransId="{B08D1124-9E2F-45C7-A413-D5978F4782BC}"/>
    <dgm:cxn modelId="{50A52C0D-E1CE-410F-9F67-23782CF3CA02}" type="presOf" srcId="{F2602862-9B3E-45F2-B1E1-CC7E449E6D21}" destId="{B01BDD63-1984-416E-80CE-210C3AD4A880}" srcOrd="1" destOrd="0" presId="urn:microsoft.com/office/officeart/2005/8/layout/list1"/>
    <dgm:cxn modelId="{23C1FF0F-DBBA-401D-B7C2-4142D404AA8C}" srcId="{41B5B2AD-2DDE-4C4B-A673-13DC4E6DD9D0}" destId="{86B2872D-C5F1-45DC-A457-32E22B8C5F95}" srcOrd="4" destOrd="0" parTransId="{64C922A2-FC37-4F18-80F4-D82EF8BD59E9}" sibTransId="{D5DA3849-9D6B-465A-A850-41A80A83FF8D}"/>
    <dgm:cxn modelId="{D666C310-AC9B-452C-9EDA-110522E89E10}" type="presOf" srcId="{BADBFCF1-C544-47AE-AD8E-FDD04EC601C4}" destId="{AB77D3FE-4018-446B-987E-8314AFBBBF9D}" srcOrd="0" destOrd="0" presId="urn:microsoft.com/office/officeart/2005/8/layout/list1"/>
    <dgm:cxn modelId="{A099BA27-9188-4578-A775-296F02770D0C}" type="presOf" srcId="{B9C408F6-9E2A-4285-BBED-50EC57EE2FA4}" destId="{438A3288-A66E-4F55-BD8A-708B6E691A25}" srcOrd="0" destOrd="0" presId="urn:microsoft.com/office/officeart/2005/8/layout/list1"/>
    <dgm:cxn modelId="{0880DB37-2AB1-4509-8956-4893C92872FB}" type="presOf" srcId="{F6056937-2E95-4847-80D6-F6327B359B7B}" destId="{7696F733-31B2-4A76-81C5-0A5DCEDCBE7F}" srcOrd="1" destOrd="0" presId="urn:microsoft.com/office/officeart/2005/8/layout/list1"/>
    <dgm:cxn modelId="{0496CA60-1703-4C62-AD12-E2658961DC3E}" type="presOf" srcId="{3275249D-69BE-44E9-88F2-81316DF5871A}" destId="{4864609C-FF1D-46B2-9B57-F3E8D3214B17}" srcOrd="0" destOrd="0" presId="urn:microsoft.com/office/officeart/2005/8/layout/list1"/>
    <dgm:cxn modelId="{92217765-DB52-4CB0-8EBD-65D742348917}" srcId="{41B5B2AD-2DDE-4C4B-A673-13DC4E6DD9D0}" destId="{BADBFCF1-C544-47AE-AD8E-FDD04EC601C4}" srcOrd="3" destOrd="0" parTransId="{0074A21F-BFF2-434B-8A65-1B43EE5576D7}" sibTransId="{4CB71F0B-7E6D-47EF-9E69-39EBABFC0128}"/>
    <dgm:cxn modelId="{8F0F0F6D-7D7D-4E5A-9710-E94C8657B967}" type="presOf" srcId="{53457E66-4996-42F5-AD35-03BDDE14553B}" destId="{2BD114D6-AE92-43C7-A8CF-1668A67D609A}" srcOrd="1" destOrd="0" presId="urn:microsoft.com/office/officeart/2005/8/layout/list1"/>
    <dgm:cxn modelId="{16893D4D-E433-4723-9E36-BA323AE92E3B}" srcId="{41B5B2AD-2DDE-4C4B-A673-13DC4E6DD9D0}" destId="{F6056937-2E95-4847-80D6-F6327B359B7B}" srcOrd="5" destOrd="0" parTransId="{0F5436F5-9A7C-4439-BBA7-79892E394FB3}" sibTransId="{2832414E-E0D6-48D9-8546-51D566B05A42}"/>
    <dgm:cxn modelId="{DE6AC26E-07D6-43C6-B378-9F5D305B3FDA}" srcId="{B9C408F6-9E2A-4285-BBED-50EC57EE2FA4}" destId="{72450753-FD26-4512-89EF-4F9CF7E09AA2}" srcOrd="0" destOrd="0" parTransId="{BFBF6ED8-BF40-4711-912B-EB35A20455FB}" sibTransId="{505CB429-B5D4-4825-B3D8-93F4DC6A3AAE}"/>
    <dgm:cxn modelId="{21D50F52-1D92-4B11-A6E7-049503966C3C}" srcId="{41B5B2AD-2DDE-4C4B-A673-13DC4E6DD9D0}" destId="{B9C408F6-9E2A-4285-BBED-50EC57EE2FA4}" srcOrd="2" destOrd="0" parTransId="{9609ECCE-8D39-4B86-A292-CBA0645C1CD4}" sibTransId="{51C40EE0-61AE-4677-9589-595D170E3D3E}"/>
    <dgm:cxn modelId="{28016A56-DF5F-4DD8-A783-7C65458A45CD}" type="presOf" srcId="{FFBE56FA-570F-46D2-8F27-F80C33CDF7B9}" destId="{F2E10FDA-B47E-43FB-A19F-DAEA21DCF728}" srcOrd="0" destOrd="0" presId="urn:microsoft.com/office/officeart/2005/8/layout/list1"/>
    <dgm:cxn modelId="{90FCB07C-B239-451B-BD3C-323A1506994D}" type="presOf" srcId="{7D69BE8D-70B8-446C-AEF6-F037835D02BE}" destId="{7092A1D7-FEFF-47A8-9D31-EB26F3CEC434}" srcOrd="0" destOrd="1" presId="urn:microsoft.com/office/officeart/2005/8/layout/list1"/>
    <dgm:cxn modelId="{F41A1A85-91D8-4288-BBD0-D73E9ADA316F}" type="presOf" srcId="{72450753-FD26-4512-89EF-4F9CF7E09AA2}" destId="{3C95A193-E1DE-4607-AF43-6D7A2026D1FF}" srcOrd="0" destOrd="0" presId="urn:microsoft.com/office/officeart/2005/8/layout/list1"/>
    <dgm:cxn modelId="{7868E885-16F2-4494-B99B-0ADA61874472}" type="presOf" srcId="{42A172D7-B2AC-4E0C-B406-A68EC9ED4B2A}" destId="{3FB5CF92-C0C3-4AE7-96BE-60255354D451}" srcOrd="0" destOrd="0" presId="urn:microsoft.com/office/officeart/2005/8/layout/list1"/>
    <dgm:cxn modelId="{97885C86-7875-48BA-9D0E-B72E352FFE69}" type="presOf" srcId="{86B2872D-C5F1-45DC-A457-32E22B8C5F95}" destId="{58B860B3-F2A8-4C66-BA2E-3A0A3C0CFB8B}" srcOrd="1" destOrd="0" presId="urn:microsoft.com/office/officeart/2005/8/layout/list1"/>
    <dgm:cxn modelId="{1293AF89-CE9B-446F-B0FC-363BDDB3DF68}" srcId="{BADBFCF1-C544-47AE-AD8E-FDD04EC601C4}" destId="{07709142-F6ED-4093-A6D3-6F8CD08EAA18}" srcOrd="0" destOrd="0" parTransId="{53AC3C88-B44B-4687-AB74-FA0ECAF74678}" sibTransId="{A69386E6-07B1-4ABE-BACE-D426A3009F6A}"/>
    <dgm:cxn modelId="{A83BB68C-15D9-4D33-B2B6-7DA39A45FBA0}" srcId="{F6056937-2E95-4847-80D6-F6327B359B7B}" destId="{3275249D-69BE-44E9-88F2-81316DF5871A}" srcOrd="0" destOrd="0" parTransId="{08C68B6C-C1F9-46F4-9C7C-D3819E25630F}" sibTransId="{A8841B00-EA1A-4032-B1F2-CAECA6C8C05A}"/>
    <dgm:cxn modelId="{F62D21A5-278D-4360-8D17-4CB1F8EF77F4}" srcId="{F2602862-9B3E-45F2-B1E1-CC7E449E6D21}" destId="{42A172D7-B2AC-4E0C-B406-A68EC9ED4B2A}" srcOrd="0" destOrd="0" parTransId="{18E14216-5EEA-4247-8398-FBEE698DDC4A}" sibTransId="{9E4CC13F-4E26-40E3-AE4D-E011E169FA85}"/>
    <dgm:cxn modelId="{90D1D8A7-2112-489C-BB11-F6AC635AB765}" type="presOf" srcId="{F57D1778-C200-4186-91B3-D9EF95292E1A}" destId="{23D0B674-6EC7-49E6-BDC1-477D1AE7C385}" srcOrd="0" destOrd="0" presId="urn:microsoft.com/office/officeart/2005/8/layout/list1"/>
    <dgm:cxn modelId="{0DD051A9-EA69-4EFE-A3AD-C62682E8FC15}" srcId="{41B5B2AD-2DDE-4C4B-A673-13DC4E6DD9D0}" destId="{53457E66-4996-42F5-AD35-03BDDE14553B}" srcOrd="1" destOrd="0" parTransId="{C6E8CE2E-BD24-47E2-B65A-006BF055BDD1}" sibTransId="{3E0D96E0-F0AA-42B7-AE32-16A671002BC4}"/>
    <dgm:cxn modelId="{EDC5A6B8-B6D2-434D-AB4C-1C626CCD6468}" srcId="{BADBFCF1-C544-47AE-AD8E-FDD04EC601C4}" destId="{7D69BE8D-70B8-446C-AEF6-F037835D02BE}" srcOrd="1" destOrd="0" parTransId="{DD94D93E-FFA4-4546-9FF1-3BBBDD196346}" sibTransId="{78ADADD9-DB3A-41EE-AEC7-515C2854E327}"/>
    <dgm:cxn modelId="{28BC17C4-B678-4869-81B8-5DD095C1C986}" srcId="{41B5B2AD-2DDE-4C4B-A673-13DC4E6DD9D0}" destId="{F2602862-9B3E-45F2-B1E1-CC7E449E6D21}" srcOrd="0" destOrd="0" parTransId="{DF3CFEB2-7144-4435-9012-D03743385EC0}" sibTransId="{836E287C-8DF0-4F44-980A-E1F410165A74}"/>
    <dgm:cxn modelId="{429726CA-E90C-4A36-AA81-532C8F365820}" type="presOf" srcId="{B9C408F6-9E2A-4285-BBED-50EC57EE2FA4}" destId="{36A021FB-CD64-42D0-ABCD-FF593F4F6DED}" srcOrd="1" destOrd="0" presId="urn:microsoft.com/office/officeart/2005/8/layout/list1"/>
    <dgm:cxn modelId="{AD9AE5CA-264D-47D8-9994-10A37C4F8B1A}" type="presOf" srcId="{F6056937-2E95-4847-80D6-F6327B359B7B}" destId="{1CCDB63E-455F-424B-8F1D-C06DC075F067}" srcOrd="0" destOrd="0" presId="urn:microsoft.com/office/officeart/2005/8/layout/list1"/>
    <dgm:cxn modelId="{E90005D5-82AC-48D6-B2AB-BA04AE13D9BC}" type="presOf" srcId="{BADBFCF1-C544-47AE-AD8E-FDD04EC601C4}" destId="{6799B3AA-96BA-4752-B63F-F269A786D2D9}" srcOrd="1" destOrd="0" presId="urn:microsoft.com/office/officeart/2005/8/layout/list1"/>
    <dgm:cxn modelId="{96036CD5-E755-4FEA-9B4A-8A794FE09698}" type="presOf" srcId="{07709142-F6ED-4093-A6D3-6F8CD08EAA18}" destId="{7092A1D7-FEFF-47A8-9D31-EB26F3CEC434}" srcOrd="0" destOrd="0" presId="urn:microsoft.com/office/officeart/2005/8/layout/list1"/>
    <dgm:cxn modelId="{C0C799D6-03FA-423B-B420-77A420D3068C}" type="presOf" srcId="{F2602862-9B3E-45F2-B1E1-CC7E449E6D21}" destId="{D34E95DE-6002-414D-BF0E-03ED55013604}" srcOrd="0" destOrd="0" presId="urn:microsoft.com/office/officeart/2005/8/layout/list1"/>
    <dgm:cxn modelId="{53AD9AE1-D36E-4E7A-B2F9-83786992E1BF}" type="presOf" srcId="{53457E66-4996-42F5-AD35-03BDDE14553B}" destId="{0754E95F-1D1A-4E77-8B35-CEE6850BB6DD}" srcOrd="0" destOrd="0" presId="urn:microsoft.com/office/officeart/2005/8/layout/list1"/>
    <dgm:cxn modelId="{7B22B5EC-54D2-468E-AE73-1DA62FE52BAE}" srcId="{86B2872D-C5F1-45DC-A457-32E22B8C5F95}" destId="{FFBE56FA-570F-46D2-8F27-F80C33CDF7B9}" srcOrd="0" destOrd="0" parTransId="{B3A86CB4-1D8C-4225-BA04-61C3B6837749}" sibTransId="{A0C331B8-334A-4F70-A3F2-D5B7725C7770}"/>
    <dgm:cxn modelId="{14BAC3FF-754C-48EA-9071-918B53DDC4F1}" type="presOf" srcId="{86B2872D-C5F1-45DC-A457-32E22B8C5F95}" destId="{675D7C4F-2415-4C8D-8EB9-6654B03D175E}" srcOrd="0" destOrd="0" presId="urn:microsoft.com/office/officeart/2005/8/layout/list1"/>
    <dgm:cxn modelId="{8060F29E-FB24-40EE-8E72-B4DC8F3CF683}" type="presParOf" srcId="{97870AB5-F6DA-47DC-B074-C4C3015F3666}" destId="{50B61C71-6A0A-4B7E-A8B9-C51C7710CCFC}" srcOrd="0" destOrd="0" presId="urn:microsoft.com/office/officeart/2005/8/layout/list1"/>
    <dgm:cxn modelId="{ED000AAF-E84B-4EE5-B8EF-817645FF3B3D}" type="presParOf" srcId="{50B61C71-6A0A-4B7E-A8B9-C51C7710CCFC}" destId="{D34E95DE-6002-414D-BF0E-03ED55013604}" srcOrd="0" destOrd="0" presId="urn:microsoft.com/office/officeart/2005/8/layout/list1"/>
    <dgm:cxn modelId="{21830190-FF61-4DA3-B09A-1AC0FDC0673F}" type="presParOf" srcId="{50B61C71-6A0A-4B7E-A8B9-C51C7710CCFC}" destId="{B01BDD63-1984-416E-80CE-210C3AD4A880}" srcOrd="1" destOrd="0" presId="urn:microsoft.com/office/officeart/2005/8/layout/list1"/>
    <dgm:cxn modelId="{0030574F-1EA4-4660-A9A1-069F703EA383}" type="presParOf" srcId="{97870AB5-F6DA-47DC-B074-C4C3015F3666}" destId="{D22EE991-0F70-4542-903E-98AA0C192278}" srcOrd="1" destOrd="0" presId="urn:microsoft.com/office/officeart/2005/8/layout/list1"/>
    <dgm:cxn modelId="{C1FD1DD4-E42A-4C42-BF55-698696DE37F3}" type="presParOf" srcId="{97870AB5-F6DA-47DC-B074-C4C3015F3666}" destId="{3FB5CF92-C0C3-4AE7-96BE-60255354D451}" srcOrd="2" destOrd="0" presId="urn:microsoft.com/office/officeart/2005/8/layout/list1"/>
    <dgm:cxn modelId="{D18EA3D0-DD0D-4E6A-B4EB-CEE4E76226DD}" type="presParOf" srcId="{97870AB5-F6DA-47DC-B074-C4C3015F3666}" destId="{E3E30E31-CF51-4973-93D8-06FFB14B9329}" srcOrd="3" destOrd="0" presId="urn:microsoft.com/office/officeart/2005/8/layout/list1"/>
    <dgm:cxn modelId="{78A61421-3A43-4316-BC44-2E2FB5295217}" type="presParOf" srcId="{97870AB5-F6DA-47DC-B074-C4C3015F3666}" destId="{99C196F9-B419-44F5-9A20-8A64A9BBB306}" srcOrd="4" destOrd="0" presId="urn:microsoft.com/office/officeart/2005/8/layout/list1"/>
    <dgm:cxn modelId="{3D7E1D04-6AF2-4C84-82E8-B9CEBCBFF4F5}" type="presParOf" srcId="{99C196F9-B419-44F5-9A20-8A64A9BBB306}" destId="{0754E95F-1D1A-4E77-8B35-CEE6850BB6DD}" srcOrd="0" destOrd="0" presId="urn:microsoft.com/office/officeart/2005/8/layout/list1"/>
    <dgm:cxn modelId="{056ADE7D-D69B-4D9C-9EC8-A2372FC7E3E1}" type="presParOf" srcId="{99C196F9-B419-44F5-9A20-8A64A9BBB306}" destId="{2BD114D6-AE92-43C7-A8CF-1668A67D609A}" srcOrd="1" destOrd="0" presId="urn:microsoft.com/office/officeart/2005/8/layout/list1"/>
    <dgm:cxn modelId="{D3FFB8C5-899E-40EF-85C4-7B4DA8AE0575}" type="presParOf" srcId="{97870AB5-F6DA-47DC-B074-C4C3015F3666}" destId="{20B8373F-A856-4330-9D49-E765DF1072CD}" srcOrd="5" destOrd="0" presId="urn:microsoft.com/office/officeart/2005/8/layout/list1"/>
    <dgm:cxn modelId="{61BAF657-B855-4494-A1D1-044885D0007B}" type="presParOf" srcId="{97870AB5-F6DA-47DC-B074-C4C3015F3666}" destId="{23D0B674-6EC7-49E6-BDC1-477D1AE7C385}" srcOrd="6" destOrd="0" presId="urn:microsoft.com/office/officeart/2005/8/layout/list1"/>
    <dgm:cxn modelId="{FD63A19D-24C7-4315-8C70-FE0CE15C503C}" type="presParOf" srcId="{97870AB5-F6DA-47DC-B074-C4C3015F3666}" destId="{EB370C3A-5538-45E7-BB48-2D7EC4BD5BCB}" srcOrd="7" destOrd="0" presId="urn:microsoft.com/office/officeart/2005/8/layout/list1"/>
    <dgm:cxn modelId="{B188EF46-881A-4DE5-B772-9FA159CAD1B4}" type="presParOf" srcId="{97870AB5-F6DA-47DC-B074-C4C3015F3666}" destId="{ED258A68-C099-4C3B-8BAE-265C2A126483}" srcOrd="8" destOrd="0" presId="urn:microsoft.com/office/officeart/2005/8/layout/list1"/>
    <dgm:cxn modelId="{3CAC25A3-A27D-412B-ABE1-56EFBF6DA171}" type="presParOf" srcId="{ED258A68-C099-4C3B-8BAE-265C2A126483}" destId="{438A3288-A66E-4F55-BD8A-708B6E691A25}" srcOrd="0" destOrd="0" presId="urn:microsoft.com/office/officeart/2005/8/layout/list1"/>
    <dgm:cxn modelId="{B9042CB5-606E-441D-BAEF-5ABC5E8A970D}" type="presParOf" srcId="{ED258A68-C099-4C3B-8BAE-265C2A126483}" destId="{36A021FB-CD64-42D0-ABCD-FF593F4F6DED}" srcOrd="1" destOrd="0" presId="urn:microsoft.com/office/officeart/2005/8/layout/list1"/>
    <dgm:cxn modelId="{87916114-D56D-4F83-8AE1-CC4E9F527AF2}" type="presParOf" srcId="{97870AB5-F6DA-47DC-B074-C4C3015F3666}" destId="{7F51B364-732F-4F29-928A-2637ABA97997}" srcOrd="9" destOrd="0" presId="urn:microsoft.com/office/officeart/2005/8/layout/list1"/>
    <dgm:cxn modelId="{01611BEC-2BD7-49B4-A4C1-FE7B37951A33}" type="presParOf" srcId="{97870AB5-F6DA-47DC-B074-C4C3015F3666}" destId="{3C95A193-E1DE-4607-AF43-6D7A2026D1FF}" srcOrd="10" destOrd="0" presId="urn:microsoft.com/office/officeart/2005/8/layout/list1"/>
    <dgm:cxn modelId="{4B8004E6-426F-4796-AAC1-2A02A1C10568}" type="presParOf" srcId="{97870AB5-F6DA-47DC-B074-C4C3015F3666}" destId="{3ED4A876-CC76-49F1-943D-EF56AA3FF9BB}" srcOrd="11" destOrd="0" presId="urn:microsoft.com/office/officeart/2005/8/layout/list1"/>
    <dgm:cxn modelId="{B39C0F87-4F41-4502-91DB-A5F218DEB988}" type="presParOf" srcId="{97870AB5-F6DA-47DC-B074-C4C3015F3666}" destId="{D2B6F29E-FDFA-4995-A3D6-AA2590153167}" srcOrd="12" destOrd="0" presId="urn:microsoft.com/office/officeart/2005/8/layout/list1"/>
    <dgm:cxn modelId="{2609EB4E-558A-4509-850C-6BF9AC2A79F0}" type="presParOf" srcId="{D2B6F29E-FDFA-4995-A3D6-AA2590153167}" destId="{AB77D3FE-4018-446B-987E-8314AFBBBF9D}" srcOrd="0" destOrd="0" presId="urn:microsoft.com/office/officeart/2005/8/layout/list1"/>
    <dgm:cxn modelId="{07F0227A-9CA8-4662-B9C1-E588B28602C3}" type="presParOf" srcId="{D2B6F29E-FDFA-4995-A3D6-AA2590153167}" destId="{6799B3AA-96BA-4752-B63F-F269A786D2D9}" srcOrd="1" destOrd="0" presId="urn:microsoft.com/office/officeart/2005/8/layout/list1"/>
    <dgm:cxn modelId="{7E504328-A5F1-4B56-8511-A906B3436C17}" type="presParOf" srcId="{97870AB5-F6DA-47DC-B074-C4C3015F3666}" destId="{496A342F-A4D7-4790-99BC-EE5BCDF3F2B3}" srcOrd="13" destOrd="0" presId="urn:microsoft.com/office/officeart/2005/8/layout/list1"/>
    <dgm:cxn modelId="{78766EFC-A1D4-4FBE-BE68-57B1B5922290}" type="presParOf" srcId="{97870AB5-F6DA-47DC-B074-C4C3015F3666}" destId="{7092A1D7-FEFF-47A8-9D31-EB26F3CEC434}" srcOrd="14" destOrd="0" presId="urn:microsoft.com/office/officeart/2005/8/layout/list1"/>
    <dgm:cxn modelId="{176E63D7-8261-4F28-A32C-55D67D6073F7}" type="presParOf" srcId="{97870AB5-F6DA-47DC-B074-C4C3015F3666}" destId="{5CCEF952-F4F8-4EF1-9190-5D8E827C609B}" srcOrd="15" destOrd="0" presId="urn:microsoft.com/office/officeart/2005/8/layout/list1"/>
    <dgm:cxn modelId="{5272C2D8-F0EF-4162-A4B6-2561F71678C9}" type="presParOf" srcId="{97870AB5-F6DA-47DC-B074-C4C3015F3666}" destId="{7EC639B3-C2D0-48C4-83CD-98A4BE65E8D0}" srcOrd="16" destOrd="0" presId="urn:microsoft.com/office/officeart/2005/8/layout/list1"/>
    <dgm:cxn modelId="{D93F792E-9BE8-4BDB-8DCE-30174E474346}" type="presParOf" srcId="{7EC639B3-C2D0-48C4-83CD-98A4BE65E8D0}" destId="{675D7C4F-2415-4C8D-8EB9-6654B03D175E}" srcOrd="0" destOrd="0" presId="urn:microsoft.com/office/officeart/2005/8/layout/list1"/>
    <dgm:cxn modelId="{C56949C3-9E55-4C4B-BCF1-77472C4023AD}" type="presParOf" srcId="{7EC639B3-C2D0-48C4-83CD-98A4BE65E8D0}" destId="{58B860B3-F2A8-4C66-BA2E-3A0A3C0CFB8B}" srcOrd="1" destOrd="0" presId="urn:microsoft.com/office/officeart/2005/8/layout/list1"/>
    <dgm:cxn modelId="{5EE12B9B-E7FD-46DF-9867-3D5EB782E906}" type="presParOf" srcId="{97870AB5-F6DA-47DC-B074-C4C3015F3666}" destId="{E4194ED4-7E35-4190-B859-C16A07E68761}" srcOrd="17" destOrd="0" presId="urn:microsoft.com/office/officeart/2005/8/layout/list1"/>
    <dgm:cxn modelId="{F64EADEC-5264-4D20-BFCA-71C246493BB3}" type="presParOf" srcId="{97870AB5-F6DA-47DC-B074-C4C3015F3666}" destId="{F2E10FDA-B47E-43FB-A19F-DAEA21DCF728}" srcOrd="18" destOrd="0" presId="urn:microsoft.com/office/officeart/2005/8/layout/list1"/>
    <dgm:cxn modelId="{C7D1D8D8-A51A-4923-A589-9DCC32809B8F}" type="presParOf" srcId="{97870AB5-F6DA-47DC-B074-C4C3015F3666}" destId="{02452FB5-044C-4649-8349-53F0677B30D4}" srcOrd="19" destOrd="0" presId="urn:microsoft.com/office/officeart/2005/8/layout/list1"/>
    <dgm:cxn modelId="{15C78E52-6109-4A21-92F9-DF5815CED5E2}" type="presParOf" srcId="{97870AB5-F6DA-47DC-B074-C4C3015F3666}" destId="{A51425E5-D664-4300-A0B5-3ADA7F401509}" srcOrd="20" destOrd="0" presId="urn:microsoft.com/office/officeart/2005/8/layout/list1"/>
    <dgm:cxn modelId="{89A14021-8FC8-408D-BDC0-2E70E0AE45A9}" type="presParOf" srcId="{A51425E5-D664-4300-A0B5-3ADA7F401509}" destId="{1CCDB63E-455F-424B-8F1D-C06DC075F067}" srcOrd="0" destOrd="0" presId="urn:microsoft.com/office/officeart/2005/8/layout/list1"/>
    <dgm:cxn modelId="{571593E7-F058-4019-AABE-F1C5C4B6FA2D}" type="presParOf" srcId="{A51425E5-D664-4300-A0B5-3ADA7F401509}" destId="{7696F733-31B2-4A76-81C5-0A5DCEDCBE7F}" srcOrd="1" destOrd="0" presId="urn:microsoft.com/office/officeart/2005/8/layout/list1"/>
    <dgm:cxn modelId="{F05A6DD4-F2E8-4217-B19D-BBD1525C2A57}" type="presParOf" srcId="{97870AB5-F6DA-47DC-B074-C4C3015F3666}" destId="{807D4D7E-3B25-4EBF-A3F3-6F29A735A7B8}" srcOrd="21" destOrd="0" presId="urn:microsoft.com/office/officeart/2005/8/layout/list1"/>
    <dgm:cxn modelId="{BAA9AFBA-CCC1-4FC2-93A3-B9CE8C6ABA87}" type="presParOf" srcId="{97870AB5-F6DA-47DC-B074-C4C3015F3666}" destId="{4864609C-FF1D-46B2-9B57-F3E8D3214B17}"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5CF92-C0C3-4AE7-96BE-60255354D451}">
      <dsp:nvSpPr>
        <dsp:cNvPr id="0" name=""/>
        <dsp:cNvSpPr/>
      </dsp:nvSpPr>
      <dsp:spPr>
        <a:xfrm>
          <a:off x="0" y="136859"/>
          <a:ext cx="8327572" cy="529200"/>
        </a:xfrm>
        <a:prstGeom prst="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6312" tIns="145796" rIns="64631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Rotate every  1-6 rotations between specialties</a:t>
          </a:r>
        </a:p>
      </dsp:txBody>
      <dsp:txXfrm>
        <a:off x="0" y="136859"/>
        <a:ext cx="8327572" cy="529200"/>
      </dsp:txXfrm>
    </dsp:sp>
    <dsp:sp modelId="{B01BDD63-1984-416E-80CE-210C3AD4A880}">
      <dsp:nvSpPr>
        <dsp:cNvPr id="0" name=""/>
        <dsp:cNvSpPr/>
      </dsp:nvSpPr>
      <dsp:spPr>
        <a:xfrm>
          <a:off x="416378" y="33539"/>
          <a:ext cx="5829300" cy="206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334" tIns="0" rIns="220334" bIns="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Transitions</a:t>
          </a:r>
        </a:p>
      </dsp:txBody>
      <dsp:txXfrm>
        <a:off x="426465" y="43626"/>
        <a:ext cx="5809126" cy="186466"/>
      </dsp:txXfrm>
    </dsp:sp>
    <dsp:sp modelId="{23D0B674-6EC7-49E6-BDC1-477D1AE7C385}">
      <dsp:nvSpPr>
        <dsp:cNvPr id="0" name=""/>
        <dsp:cNvSpPr/>
      </dsp:nvSpPr>
      <dsp:spPr>
        <a:xfrm>
          <a:off x="0" y="807179"/>
          <a:ext cx="8327572" cy="793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6312" tIns="145796" rIns="64631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Plenty of general medicine and pediatrics inpatient and outpatient rotations in different settings (outpatient and inpatient)</a:t>
          </a:r>
        </a:p>
      </dsp:txBody>
      <dsp:txXfrm>
        <a:off x="0" y="807179"/>
        <a:ext cx="8327572" cy="793800"/>
      </dsp:txXfrm>
    </dsp:sp>
    <dsp:sp modelId="{2BD114D6-AE92-43C7-A8CF-1668A67D609A}">
      <dsp:nvSpPr>
        <dsp:cNvPr id="0" name=""/>
        <dsp:cNvSpPr/>
      </dsp:nvSpPr>
      <dsp:spPr>
        <a:xfrm>
          <a:off x="416378" y="703859"/>
          <a:ext cx="5829300" cy="206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334" tIns="0" rIns="220334" bIns="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General Medicine and General Pediatrics</a:t>
          </a:r>
        </a:p>
      </dsp:txBody>
      <dsp:txXfrm>
        <a:off x="426465" y="713946"/>
        <a:ext cx="5809126" cy="186466"/>
      </dsp:txXfrm>
    </dsp:sp>
    <dsp:sp modelId="{3C95A193-E1DE-4607-AF43-6D7A2026D1FF}">
      <dsp:nvSpPr>
        <dsp:cNvPr id="0" name=""/>
        <dsp:cNvSpPr/>
      </dsp:nvSpPr>
      <dsp:spPr>
        <a:xfrm>
          <a:off x="0" y="1742099"/>
          <a:ext cx="8327572" cy="793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6312" tIns="145796" rIns="64631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Limited to 8 months (minimum 2 months each in IM and Peds) in NICU, PICU, CICU and MICU</a:t>
          </a:r>
        </a:p>
      </dsp:txBody>
      <dsp:txXfrm>
        <a:off x="0" y="1742099"/>
        <a:ext cx="8327572" cy="793800"/>
      </dsp:txXfrm>
    </dsp:sp>
    <dsp:sp modelId="{36A021FB-CD64-42D0-ABCD-FF593F4F6DED}">
      <dsp:nvSpPr>
        <dsp:cNvPr id="0" name=""/>
        <dsp:cNvSpPr/>
      </dsp:nvSpPr>
      <dsp:spPr>
        <a:xfrm>
          <a:off x="416378" y="1638779"/>
          <a:ext cx="5829300" cy="206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334" tIns="0" rIns="220334" bIns="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ICU Time</a:t>
          </a:r>
        </a:p>
      </dsp:txBody>
      <dsp:txXfrm>
        <a:off x="426465" y="1648866"/>
        <a:ext cx="5809126" cy="186466"/>
      </dsp:txXfrm>
    </dsp:sp>
    <dsp:sp modelId="{7092A1D7-FEFF-47A8-9D31-EB26F3CEC434}">
      <dsp:nvSpPr>
        <dsp:cNvPr id="0" name=""/>
        <dsp:cNvSpPr/>
      </dsp:nvSpPr>
      <dsp:spPr>
        <a:xfrm>
          <a:off x="0" y="2677019"/>
          <a:ext cx="8327572" cy="1323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6312" tIns="145796" rIns="64631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IM: Experiences in each IM specialty to also include geriatrics, hospice and palliative, addiction medicine, emergency medicine and neurology </a:t>
          </a:r>
        </a:p>
        <a:p>
          <a:pPr marL="171450" lvl="1" indent="-171450" algn="l" defTabSz="800100">
            <a:lnSpc>
              <a:spcPct val="90000"/>
            </a:lnSpc>
            <a:spcBef>
              <a:spcPct val="0"/>
            </a:spcBef>
            <a:spcAft>
              <a:spcPct val="15000"/>
            </a:spcAft>
            <a:buChar char="•"/>
          </a:pPr>
          <a:r>
            <a:rPr lang="en-US" sz="1800" kern="1200" dirty="0"/>
            <a:t>Peds: Experiences in adolescent medicine, development-behavioral, peds mental health, inpatient and outpatient specialty care</a:t>
          </a:r>
        </a:p>
      </dsp:txBody>
      <dsp:txXfrm>
        <a:off x="0" y="2677019"/>
        <a:ext cx="8327572" cy="1323000"/>
      </dsp:txXfrm>
    </dsp:sp>
    <dsp:sp modelId="{6799B3AA-96BA-4752-B63F-F269A786D2D9}">
      <dsp:nvSpPr>
        <dsp:cNvPr id="0" name=""/>
        <dsp:cNvSpPr/>
      </dsp:nvSpPr>
      <dsp:spPr>
        <a:xfrm>
          <a:off x="416378" y="2573699"/>
          <a:ext cx="5829300" cy="206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334" tIns="0" rIns="220334" bIns="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Subspecialty</a:t>
          </a:r>
          <a:r>
            <a:rPr lang="en-US" sz="1800" b="1" kern="1200" dirty="0">
              <a:solidFill>
                <a:schemeClr val="tx1"/>
              </a:solidFill>
            </a:rPr>
            <a:t> Rotations</a:t>
          </a:r>
        </a:p>
      </dsp:txBody>
      <dsp:txXfrm>
        <a:off x="426465" y="2583786"/>
        <a:ext cx="5809126" cy="186466"/>
      </dsp:txXfrm>
    </dsp:sp>
    <dsp:sp modelId="{F2E10FDA-B47E-43FB-A19F-DAEA21DCF728}">
      <dsp:nvSpPr>
        <dsp:cNvPr id="0" name=""/>
        <dsp:cNvSpPr/>
      </dsp:nvSpPr>
      <dsp:spPr>
        <a:xfrm>
          <a:off x="0" y="4141139"/>
          <a:ext cx="8327572" cy="793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6312" tIns="145796" rIns="64631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Journal clubs, business meetings, conferences and other times just for med-peds residents. Can include research, transition care, global health</a:t>
          </a:r>
        </a:p>
      </dsp:txBody>
      <dsp:txXfrm>
        <a:off x="0" y="4141139"/>
        <a:ext cx="8327572" cy="793800"/>
      </dsp:txXfrm>
    </dsp:sp>
    <dsp:sp modelId="{58B860B3-F2A8-4C66-BA2E-3A0A3C0CFB8B}">
      <dsp:nvSpPr>
        <dsp:cNvPr id="0" name=""/>
        <dsp:cNvSpPr/>
      </dsp:nvSpPr>
      <dsp:spPr>
        <a:xfrm>
          <a:off x="416378" y="4037820"/>
          <a:ext cx="5829300" cy="206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334" tIns="0" rIns="220334" bIns="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Med-Peds</a:t>
          </a:r>
          <a:r>
            <a:rPr lang="en-US" sz="1800" b="1" kern="1200" dirty="0">
              <a:solidFill>
                <a:schemeClr val="tx1"/>
              </a:solidFill>
            </a:rPr>
            <a:t> Educational Activities</a:t>
          </a:r>
        </a:p>
      </dsp:txBody>
      <dsp:txXfrm>
        <a:off x="426465" y="4047907"/>
        <a:ext cx="5809126" cy="186466"/>
      </dsp:txXfrm>
    </dsp:sp>
    <dsp:sp modelId="{4864609C-FF1D-46B2-9B57-F3E8D3214B17}">
      <dsp:nvSpPr>
        <dsp:cNvPr id="0" name=""/>
        <dsp:cNvSpPr/>
      </dsp:nvSpPr>
      <dsp:spPr>
        <a:xfrm>
          <a:off x="0" y="5076060"/>
          <a:ext cx="8327572"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6312" tIns="145796" rIns="64631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Have a panel of continuity patients for each med-peds resident</a:t>
          </a:r>
        </a:p>
      </dsp:txBody>
      <dsp:txXfrm>
        <a:off x="0" y="5076060"/>
        <a:ext cx="8327572" cy="529200"/>
      </dsp:txXfrm>
    </dsp:sp>
    <dsp:sp modelId="{7696F733-31B2-4A76-81C5-0A5DCEDCBE7F}">
      <dsp:nvSpPr>
        <dsp:cNvPr id="0" name=""/>
        <dsp:cNvSpPr/>
      </dsp:nvSpPr>
      <dsp:spPr>
        <a:xfrm>
          <a:off x="416378" y="4972740"/>
          <a:ext cx="5829300" cy="206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334" tIns="0" rIns="220334" bIns="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Resident</a:t>
          </a:r>
          <a:r>
            <a:rPr lang="en-US" sz="1800" b="1" kern="1200" dirty="0">
              <a:solidFill>
                <a:schemeClr val="tx1"/>
              </a:solidFill>
            </a:rPr>
            <a:t> Practice</a:t>
          </a:r>
        </a:p>
      </dsp:txBody>
      <dsp:txXfrm>
        <a:off x="426465" y="4982827"/>
        <a:ext cx="5809126" cy="18646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0.15315</cdr:x>
      <cdr:y>0.3125</cdr:y>
    </cdr:from>
    <cdr:to>
      <cdr:x>0.24324</cdr:x>
      <cdr:y>0.40625</cdr:y>
    </cdr:to>
    <cdr:sp macro="" textlink="">
      <cdr:nvSpPr>
        <cdr:cNvPr id="2" name="TextBox 1"/>
        <cdr:cNvSpPr txBox="1"/>
      </cdr:nvSpPr>
      <cdr:spPr>
        <a:xfrm xmlns:a="http://schemas.openxmlformats.org/drawingml/2006/main">
          <a:off x="1295373" y="1524000"/>
          <a:ext cx="762027"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a:t>83.4%</a:t>
          </a:r>
        </a:p>
      </cdr:txBody>
    </cdr:sp>
  </cdr:relSizeAnchor>
  <cdr:relSizeAnchor xmlns:cdr="http://schemas.openxmlformats.org/drawingml/2006/chartDrawing">
    <cdr:from>
      <cdr:x>0.6036</cdr:x>
      <cdr:y>0.6875</cdr:y>
    </cdr:from>
    <cdr:to>
      <cdr:x>0.67568</cdr:x>
      <cdr:y>0.76563</cdr:y>
    </cdr:to>
    <cdr:sp macro="" textlink="">
      <cdr:nvSpPr>
        <cdr:cNvPr id="3" name="TextBox 1"/>
        <cdr:cNvSpPr txBox="1"/>
      </cdr:nvSpPr>
      <cdr:spPr>
        <a:xfrm xmlns:a="http://schemas.openxmlformats.org/drawingml/2006/main">
          <a:off x="5105400" y="3352800"/>
          <a:ext cx="609600" cy="3810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t>6.4%</a:t>
          </a:r>
        </a:p>
      </cdr:txBody>
    </cdr:sp>
  </cdr:relSizeAnchor>
  <cdr:relSizeAnchor xmlns:cdr="http://schemas.openxmlformats.org/drawingml/2006/chartDrawing">
    <cdr:from>
      <cdr:x>0.37838</cdr:x>
      <cdr:y>0.6875</cdr:y>
    </cdr:from>
    <cdr:to>
      <cdr:x>0.46847</cdr:x>
      <cdr:y>0.76562</cdr:y>
    </cdr:to>
    <cdr:sp macro="" textlink="">
      <cdr:nvSpPr>
        <cdr:cNvPr id="4" name="TextBox 1"/>
        <cdr:cNvSpPr txBox="1"/>
      </cdr:nvSpPr>
      <cdr:spPr>
        <a:xfrm xmlns:a="http://schemas.openxmlformats.org/drawingml/2006/main">
          <a:off x="3200400" y="3352800"/>
          <a:ext cx="762005" cy="38097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t>10.2%</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0.15153</cdr:y>
    </cdr:from>
    <cdr:to>
      <cdr:x>0.25926</cdr:x>
      <cdr:y>0.92599</cdr:y>
    </cdr:to>
    <cdr:sp macro="" textlink="">
      <cdr:nvSpPr>
        <cdr:cNvPr id="2" name="TextBox 1"/>
        <cdr:cNvSpPr txBox="1"/>
      </cdr:nvSpPr>
      <cdr:spPr>
        <a:xfrm xmlns:a="http://schemas.openxmlformats.org/drawingml/2006/main">
          <a:off x="0" y="685800"/>
          <a:ext cx="2133600" cy="3505200"/>
        </a:xfrm>
        <a:prstGeom xmlns:a="http://schemas.openxmlformats.org/drawingml/2006/main" prst="rect">
          <a:avLst/>
        </a:prstGeom>
        <a:ln xmlns:a="http://schemas.openxmlformats.org/drawingml/2006/main">
          <a:solidFill>
            <a:schemeClr val="tx1"/>
          </a:solidFill>
        </a:ln>
      </cdr:spPr>
      <cdr:txBody>
        <a:bodyPr xmlns:a="http://schemas.openxmlformats.org/drawingml/2006/main" vertOverflow="clip" wrap="square" rtlCol="0"/>
        <a:lstStyle xmlns:a="http://schemas.openxmlformats.org/drawingml/2006/main"/>
        <a:p xmlns:a="http://schemas.openxmlformats.org/drawingml/2006/main">
          <a:pPr algn="ctr"/>
          <a:r>
            <a:rPr lang="en-US" sz="2000" b="1" dirty="0"/>
            <a:t>Females in Other Specialties</a:t>
          </a:r>
        </a:p>
        <a:p xmlns:a="http://schemas.openxmlformats.org/drawingml/2006/main">
          <a:endParaRPr lang="en-US" sz="2000" dirty="0"/>
        </a:p>
        <a:p xmlns:a="http://schemas.openxmlformats.org/drawingml/2006/main">
          <a:r>
            <a:rPr lang="en-US" sz="2000" dirty="0"/>
            <a:t>Pediatrics </a:t>
          </a:r>
        </a:p>
        <a:p xmlns:a="http://schemas.openxmlformats.org/drawingml/2006/main">
          <a:r>
            <a:rPr lang="en-US" sz="2000" dirty="0"/>
            <a:t>75%</a:t>
          </a:r>
        </a:p>
        <a:p xmlns:a="http://schemas.openxmlformats.org/drawingml/2006/main">
          <a:endParaRPr lang="en-US" sz="2000" dirty="0"/>
        </a:p>
        <a:p xmlns:a="http://schemas.openxmlformats.org/drawingml/2006/main">
          <a:r>
            <a:rPr lang="en-US" sz="2000" dirty="0"/>
            <a:t>Internal Medicine 45%</a:t>
          </a:r>
        </a:p>
        <a:p xmlns:a="http://schemas.openxmlformats.org/drawingml/2006/main">
          <a:endParaRPr lang="en-US" sz="2000" dirty="0"/>
        </a:p>
        <a:p xmlns:a="http://schemas.openxmlformats.org/drawingml/2006/main">
          <a:r>
            <a:rPr lang="en-US" sz="2000" dirty="0"/>
            <a:t>Family Medicine 56%</a:t>
          </a:r>
        </a:p>
      </cdr:txBody>
    </cdr:sp>
  </cdr:relSizeAnchor>
  <cdr:relSizeAnchor xmlns:cdr="http://schemas.openxmlformats.org/drawingml/2006/chartDrawing">
    <cdr:from>
      <cdr:x>0.74074</cdr:x>
      <cdr:y>0.13469</cdr:y>
    </cdr:from>
    <cdr:to>
      <cdr:x>1</cdr:x>
      <cdr:y>0.90915</cdr:y>
    </cdr:to>
    <cdr:sp macro="" textlink="">
      <cdr:nvSpPr>
        <cdr:cNvPr id="3" name="TextBox 1"/>
        <cdr:cNvSpPr txBox="1"/>
      </cdr:nvSpPr>
      <cdr:spPr>
        <a:xfrm xmlns:a="http://schemas.openxmlformats.org/drawingml/2006/main">
          <a:off x="6095994" y="609600"/>
          <a:ext cx="2133606" cy="3505177"/>
        </a:xfrm>
        <a:prstGeom xmlns:a="http://schemas.openxmlformats.org/drawingml/2006/main" prst="rect">
          <a:avLst/>
        </a:prstGeom>
        <a:ln xmlns:a="http://schemas.openxmlformats.org/drawingml/2006/main">
          <a:solidFill>
            <a:schemeClr val="tx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a:t>Males in Other Specialties</a:t>
          </a:r>
        </a:p>
        <a:p xmlns:a="http://schemas.openxmlformats.org/drawingml/2006/main">
          <a:endParaRPr lang="en-US" sz="2000" dirty="0"/>
        </a:p>
        <a:p xmlns:a="http://schemas.openxmlformats.org/drawingml/2006/main">
          <a:r>
            <a:rPr lang="en-US" sz="2000" dirty="0"/>
            <a:t>Pediatrics </a:t>
          </a:r>
        </a:p>
        <a:p xmlns:a="http://schemas.openxmlformats.org/drawingml/2006/main">
          <a:r>
            <a:rPr lang="en-US" sz="2000" dirty="0"/>
            <a:t>25%</a:t>
          </a:r>
        </a:p>
        <a:p xmlns:a="http://schemas.openxmlformats.org/drawingml/2006/main">
          <a:endParaRPr lang="en-US" sz="2000" dirty="0"/>
        </a:p>
        <a:p xmlns:a="http://schemas.openxmlformats.org/drawingml/2006/main">
          <a:r>
            <a:rPr lang="en-US" sz="2000" dirty="0"/>
            <a:t>Internal Medicine 55%</a:t>
          </a:r>
        </a:p>
        <a:p xmlns:a="http://schemas.openxmlformats.org/drawingml/2006/main">
          <a:endParaRPr lang="en-US" sz="2000" dirty="0"/>
        </a:p>
        <a:p xmlns:a="http://schemas.openxmlformats.org/drawingml/2006/main">
          <a:r>
            <a:rPr lang="en-US" sz="2000" dirty="0"/>
            <a:t>Family Medicine 44%</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86072411-BFCD-40BB-AA6C-279768318E81}" type="datetimeFigureOut">
              <a:rPr lang="en-US" smtClean="0"/>
              <a:t>3/29/2026</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6572C069-FE76-4774-824D-9CC6AF0791AD}" type="slidenum">
              <a:rPr lang="en-US" smtClean="0"/>
              <a:t>‹#›</a:t>
            </a:fld>
            <a:endParaRPr lang="en-US" dirty="0"/>
          </a:p>
        </p:txBody>
      </p:sp>
    </p:spTree>
    <p:extLst>
      <p:ext uri="{BB962C8B-B14F-4D97-AF65-F5344CB8AC3E}">
        <p14:creationId xmlns:p14="http://schemas.microsoft.com/office/powerpoint/2010/main" val="1129366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0F105D5C-3E06-4D29-A5AE-47398D6D3ECD}" type="slidenum">
              <a:rPr lang="en-US" altLang="en-US" smtClean="0">
                <a:latin typeface="Times New Roman" pitchFamily="18" charset="0"/>
              </a:rPr>
              <a:pPr eaLnBrk="1" hangingPunct="1">
                <a:spcBef>
                  <a:spcPct val="0"/>
                </a:spcBef>
              </a:pPr>
              <a:t>1</a:t>
            </a:fld>
            <a:endParaRPr lang="en-US" altLang="en-US" dirty="0">
              <a:latin typeface="Times New Roman"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itchFamily="34" charset="0"/>
              </a:rPr>
              <a:t>Thank you for inviting me (us) to your school to talk about med-peds. Today I (we) will expose you to a unique field of medicine that has 40 years of history with enormous richness.  Our field has the ability to sustain itself and you through the 21</a:t>
            </a:r>
            <a:r>
              <a:rPr lang="en-US" altLang="en-US" baseline="30000" dirty="0">
                <a:latin typeface="Arial" pitchFamily="34" charset="0"/>
              </a:rPr>
              <a:t>st</a:t>
            </a:r>
            <a:r>
              <a:rPr lang="en-US" altLang="en-US" dirty="0">
                <a:latin typeface="Arial" pitchFamily="34" charset="0"/>
              </a:rPr>
              <a:t> century while the medical landscape changes. This slide show is not all encompassing. I (We) have found that many of you have heard very little or have been provided with minimal information about this potential career path.</a:t>
            </a:r>
          </a:p>
          <a:p>
            <a:pPr eaLnBrk="1" hangingPunct="1"/>
            <a:r>
              <a:rPr lang="en-US" altLang="en-US" dirty="0">
                <a:latin typeface="Arial" pitchFamily="34" charset="0"/>
              </a:rPr>
              <a:t> </a:t>
            </a:r>
          </a:p>
          <a:p>
            <a:pPr eaLnBrk="1" hangingPunct="1"/>
            <a:r>
              <a:rPr lang="en-US" altLang="en-US" b="1" dirty="0">
                <a:latin typeface="Arial" pitchFamily="34" charset="0"/>
              </a:rPr>
              <a:t>I (we) am…. Give bio (medical school and residency training and briefly what you do now e.g. what type of practice, who do you work with, how many per week do you work).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itchFamily="34" charset="0"/>
              </a:rPr>
              <a:t>Many of you are early in your medical school training and may not know what exactly residency training is. After completion of medical school you become a doctor but really you are not equipped to practice medicine or even get a state license to practice medicine. Residency training is what comes after medical school with your first year of residency called internship. You apply to residency training programs in your 4</a:t>
            </a:r>
            <a:r>
              <a:rPr lang="en-US" altLang="en-US" baseline="30000" dirty="0">
                <a:latin typeface="Arial" pitchFamily="34" charset="0"/>
              </a:rPr>
              <a:t>th</a:t>
            </a:r>
            <a:r>
              <a:rPr lang="en-US" altLang="en-US" dirty="0">
                <a:latin typeface="Arial" pitchFamily="34" charset="0"/>
              </a:rPr>
              <a:t> year of medical school through a “matching” process. </a:t>
            </a:r>
          </a:p>
        </p:txBody>
      </p:sp>
      <p:sp>
        <p:nvSpPr>
          <p:cNvPr id="4" name="Slide Number Placeholder 3"/>
          <p:cNvSpPr>
            <a:spLocks noGrp="1"/>
          </p:cNvSpPr>
          <p:nvPr>
            <p:ph type="sldNum" sz="quarter" idx="10"/>
          </p:nvPr>
        </p:nvSpPr>
        <p:spPr/>
        <p:txBody>
          <a:bodyPr/>
          <a:lstStyle/>
          <a:p>
            <a:fld id="{6572C069-FE76-4774-824D-9CC6AF0791AD}" type="slidenum">
              <a:rPr lang="en-US" smtClean="0"/>
              <a:t>2</a:t>
            </a:fld>
            <a:endParaRPr lang="en-US" dirty="0"/>
          </a:p>
        </p:txBody>
      </p:sp>
    </p:spTree>
    <p:extLst>
      <p:ext uri="{BB962C8B-B14F-4D97-AF65-F5344CB8AC3E}">
        <p14:creationId xmlns:p14="http://schemas.microsoft.com/office/powerpoint/2010/main" val="488647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A50F612-405D-4BC9-A77E-B701E2EAF064}" type="slidenum">
              <a:rPr lang="en-US" altLang="en-US" smtClean="0">
                <a:latin typeface="Times New Roman" pitchFamily="18" charset="0"/>
              </a:rPr>
              <a:pPr eaLnBrk="1" hangingPunct="1">
                <a:spcBef>
                  <a:spcPct val="0"/>
                </a:spcBef>
              </a:pPr>
              <a:t>3</a:t>
            </a:fld>
            <a:endParaRPr lang="en-US" altLang="en-US" dirty="0">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9579">
              <a:defRPr/>
            </a:pPr>
            <a:r>
              <a:rPr lang="en-US" altLang="en-US" dirty="0">
                <a:latin typeface="Arial" pitchFamily="34" charset="0"/>
              </a:rPr>
              <a:t>Med-Peds physicians complete a 4-year residency program combining two residencies - </a:t>
            </a:r>
            <a:r>
              <a:rPr lang="en-US" altLang="en-US" i="1" dirty="0">
                <a:latin typeface="Arial" pitchFamily="34" charset="0"/>
              </a:rPr>
              <a:t>Internal Medicine</a:t>
            </a:r>
            <a:r>
              <a:rPr lang="en-US" altLang="en-US" dirty="0">
                <a:latin typeface="Arial" pitchFamily="34" charset="0"/>
              </a:rPr>
              <a:t> and </a:t>
            </a:r>
            <a:r>
              <a:rPr lang="en-US" altLang="en-US" i="1" dirty="0">
                <a:latin typeface="Arial" pitchFamily="34" charset="0"/>
              </a:rPr>
              <a:t>Pediatrics</a:t>
            </a:r>
            <a:r>
              <a:rPr lang="en-US" altLang="en-US" dirty="0">
                <a:latin typeface="Arial" pitchFamily="34" charset="0"/>
              </a:rPr>
              <a:t>.  Over the 4 years, 24 months of training are received in each specialty but it is integrated.  After the 4 years we are board eligible in both Internal Medicine and Pediatrics through the American Board of Internal Medicine (ABIM) and the American Board of Pediatrics (ABP). Our</a:t>
            </a:r>
            <a:r>
              <a:rPr lang="en-US" altLang="en-US" baseline="0" dirty="0">
                <a:latin typeface="Arial" pitchFamily="34" charset="0"/>
              </a:rPr>
              <a:t> component residency programs (Internal Medicine and Pediatrics) each</a:t>
            </a:r>
            <a:r>
              <a:rPr lang="en-US" altLang="en-US" dirty="0">
                <a:latin typeface="Arial" pitchFamily="34" charset="0"/>
              </a:rPr>
              <a:t> take 3 years to complete but because of the overlap in knowledge base and approach to patients, both are able to be completed in just 4 years. As you can see we are small subset of the workforce but have growing pivotal roles in many hospital and practice systems.</a:t>
            </a:r>
          </a:p>
          <a:p>
            <a:pPr eaLnBrk="1" hangingPunct="1"/>
            <a:endParaRPr lang="en-US" altLang="en-US" i="1" dirty="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C81658A-8A36-413A-941E-9AE21D54B8DA}" type="slidenum">
              <a:rPr lang="en-US" altLang="en-US" smtClean="0">
                <a:latin typeface="Times New Roman" pitchFamily="18" charset="0"/>
              </a:rPr>
              <a:pPr eaLnBrk="1" hangingPunct="1">
                <a:spcBef>
                  <a:spcPct val="0"/>
                </a:spcBef>
              </a:pPr>
              <a:t>4</a:t>
            </a:fld>
            <a:endParaRPr lang="en-US" altLang="en-US" dirty="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noProof="1">
                <a:latin typeface="Arial" pitchFamily="34" charset="0"/>
              </a:rPr>
              <a:t>We are doctors that trained in </a:t>
            </a:r>
            <a:r>
              <a:rPr lang="en-US" altLang="en-US" u="sng" noProof="1">
                <a:latin typeface="Arial" pitchFamily="34" charset="0"/>
              </a:rPr>
              <a:t>two</a:t>
            </a:r>
            <a:r>
              <a:rPr lang="en-US" altLang="en-US" noProof="1">
                <a:latin typeface="Arial" pitchFamily="34" charset="0"/>
              </a:rPr>
              <a:t> </a:t>
            </a:r>
            <a:r>
              <a:rPr lang="en-US" altLang="en-US" dirty="0">
                <a:latin typeface="Arial" pitchFamily="34" charset="0"/>
              </a:rPr>
              <a:t>specialties</a:t>
            </a:r>
            <a:r>
              <a:rPr lang="en-US" altLang="en-US" noProof="1">
                <a:latin typeface="Arial" pitchFamily="34" charset="0"/>
              </a:rPr>
              <a:t>, </a:t>
            </a:r>
            <a:r>
              <a:rPr lang="en-US" altLang="en-US" u="sng" noProof="1">
                <a:latin typeface="Arial" pitchFamily="34" charset="0"/>
              </a:rPr>
              <a:t>two</a:t>
            </a:r>
            <a:r>
              <a:rPr lang="en-US" altLang="en-US" noProof="1">
                <a:latin typeface="Arial" pitchFamily="34" charset="0"/>
              </a:rPr>
              <a:t> residency programs combined for </a:t>
            </a:r>
            <a:r>
              <a:rPr lang="en-US" altLang="en-US" u="sng" noProof="1">
                <a:latin typeface="Arial" pitchFamily="34" charset="0"/>
              </a:rPr>
              <a:t>two</a:t>
            </a:r>
            <a:r>
              <a:rPr lang="en-US" altLang="en-US" noProof="1">
                <a:latin typeface="Arial" pitchFamily="34" charset="0"/>
              </a:rPr>
              <a:t> separate Board Certifications (Internal Medicine and Pediatrics) that take care of </a:t>
            </a:r>
            <a:r>
              <a:rPr lang="en-US" altLang="en-US" u="sng" noProof="1">
                <a:latin typeface="Arial" pitchFamily="34" charset="0"/>
              </a:rPr>
              <a:t>two</a:t>
            </a:r>
            <a:r>
              <a:rPr lang="en-US" altLang="en-US" noProof="1">
                <a:latin typeface="Arial" pitchFamily="34" charset="0"/>
              </a:rPr>
              <a:t> populations of people. </a:t>
            </a:r>
            <a:r>
              <a:rPr lang="en-US" altLang="en-US" dirty="0">
                <a:latin typeface="Arial" pitchFamily="34" charset="0"/>
              </a:rPr>
              <a:t>Yes, you must like to care for both adults and children to “get the most” out of med-peds.</a:t>
            </a:r>
            <a:endParaRPr lang="en-US" altLang="en-US" noProof="1">
              <a:latin typeface="Arial" pitchFamily="34" charset="0"/>
            </a:endParaRPr>
          </a:p>
          <a:p>
            <a:pPr eaLnBrk="1" hangingPunct="1"/>
            <a:endParaRPr lang="en-US" altLang="en-US" noProof="1">
              <a:latin typeface="Arial" pitchFamily="34" charset="0"/>
            </a:endParaRPr>
          </a:p>
          <a:p>
            <a:pPr eaLnBrk="1" hangingPunct="1"/>
            <a:endParaRPr lang="en-US" altLang="en-US" noProof="1">
              <a:latin typeface="Arial" pitchFamily="34" charset="0"/>
            </a:endParaRPr>
          </a:p>
          <a:p>
            <a:pPr eaLnBrk="1" hangingPunct="1"/>
            <a:r>
              <a:rPr lang="en-US" altLang="en-US" noProof="1">
                <a:latin typeface="Arial" pitchFamily="34" charset="0"/>
              </a:rPr>
              <a:t>We enjoy a breath of and depth of knowledge in both these disciplines through integrated residency training</a:t>
            </a:r>
            <a:r>
              <a:rPr lang="en-US" altLang="en-US" dirty="0">
                <a:latin typeface="Arial" pitchFamily="34" charset="0"/>
              </a:rPr>
              <a:t>. </a:t>
            </a:r>
            <a:r>
              <a:rPr lang="en-US" altLang="en-US" noProof="1">
                <a:latin typeface="Arial" pitchFamily="34" charset="0"/>
              </a:rPr>
              <a:t>We have the ability to care</a:t>
            </a:r>
            <a:r>
              <a:rPr lang="en-US" altLang="en-US" dirty="0">
                <a:latin typeface="Arial" pitchFamily="34" charset="0"/>
              </a:rPr>
              <a:t> for all individuals young and old (like these pictures depict) with comfort and confidence. We bring a unique insight to the care of patients throughout the life-span.</a:t>
            </a:r>
            <a:endParaRPr lang="en-US" altLang="en-US" noProof="1">
              <a:latin typeface="Arial" pitchFamily="34" charset="0"/>
            </a:endParaRPr>
          </a:p>
          <a:p>
            <a:pPr eaLnBrk="1" hangingPunct="1"/>
            <a:endParaRPr lang="en-US" altLang="en-US" noProof="1">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5193693-8888-4C83-B6BF-26FEDD0D3391}" type="slidenum">
              <a:rPr lang="en-US" altLang="en-US" smtClean="0">
                <a:latin typeface="Times New Roman" pitchFamily="18" charset="0"/>
              </a:rPr>
              <a:pPr eaLnBrk="1" hangingPunct="1">
                <a:spcBef>
                  <a:spcPct val="0"/>
                </a:spcBef>
              </a:pPr>
              <a:t>5</a:t>
            </a:fld>
            <a:endParaRPr lang="en-US" altLang="en-US" dirty="0">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261ED64B-0965-44E7-81C0-BD928344D542}" type="slidenum">
              <a:rPr lang="en-US" altLang="en-US" smtClean="0">
                <a:latin typeface="Times New Roman" pitchFamily="18" charset="0"/>
              </a:rPr>
              <a:pPr eaLnBrk="1" hangingPunct="1">
                <a:spcBef>
                  <a:spcPct val="0"/>
                </a:spcBef>
              </a:pPr>
              <a:t>6</a:t>
            </a:fld>
            <a:endParaRPr lang="en-US" altLang="en-US" dirty="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Med-Peds was developed after 3 national reports recommended changes in primary care education and certification,</a:t>
            </a:r>
            <a:r>
              <a:rPr lang="en-US" baseline="0" dirty="0"/>
              <a:t> the perfect generalist.</a:t>
            </a:r>
            <a:r>
              <a:rPr lang="en-US" dirty="0"/>
              <a:t> </a:t>
            </a:r>
            <a:endParaRPr lang="en-US" baseline="0" dirty="0"/>
          </a:p>
          <a:p>
            <a:pPr>
              <a:spcBef>
                <a:spcPts val="508"/>
              </a:spcBef>
              <a:spcAft>
                <a:spcPts val="508"/>
              </a:spcAft>
              <a:buFontTx/>
              <a:buChar char="•"/>
            </a:pPr>
            <a:r>
              <a:rPr lang="en-US" altLang="en-US" b="1" u="sng" dirty="0">
                <a:latin typeface="Arial" pitchFamily="34" charset="0"/>
              </a:rPr>
              <a:t>The concept of combined training</a:t>
            </a:r>
            <a:r>
              <a:rPr lang="en-US" altLang="en-US" dirty="0">
                <a:latin typeface="Arial" pitchFamily="34" charset="0"/>
              </a:rPr>
              <a:t> in Internal Medicine and Pediatrics (Med-Peds) had its origins from 1949 to 1961 in the form of a </a:t>
            </a:r>
            <a:r>
              <a:rPr lang="en-US" altLang="en-US" u="sng" dirty="0">
                <a:latin typeface="Arial" pitchFamily="34" charset="0"/>
              </a:rPr>
              <a:t>two-year</a:t>
            </a:r>
            <a:r>
              <a:rPr lang="en-US" altLang="en-US" dirty="0">
                <a:latin typeface="Arial" pitchFamily="34" charset="0"/>
              </a:rPr>
              <a:t> rotating internship. Although, initially successful, the program gradually lost faculty and resident support and was replaced by </a:t>
            </a:r>
            <a:r>
              <a:rPr lang="en-US" altLang="en-US" u="sng" dirty="0">
                <a:latin typeface="Arial" pitchFamily="34" charset="0"/>
              </a:rPr>
              <a:t>one year</a:t>
            </a:r>
            <a:r>
              <a:rPr lang="en-US" altLang="en-US" dirty="0">
                <a:latin typeface="Arial" pitchFamily="34" charset="0"/>
              </a:rPr>
              <a:t> post graduate options combining Medicine-Pediatrics, Medicine-Surgery, and Medicine-OB/GYN. The two latter programs (Med-Surg and Med-OB/GYN) were discontinued in the late 1960s because of lack of student and faculty support. In contrast, faculty, resident, and medical student interest in combined Internal Medicine-Pediatrics training remained. It flourished following endorsement in 1967 by the ABIM and the ABP of the concept of combined training leading to </a:t>
            </a:r>
            <a:r>
              <a:rPr lang="en-US" altLang="en-US" u="sng" dirty="0">
                <a:latin typeface="Arial" pitchFamily="34" charset="0"/>
              </a:rPr>
              <a:t>dual</a:t>
            </a:r>
            <a:r>
              <a:rPr lang="en-US" altLang="en-US" dirty="0">
                <a:latin typeface="Arial" pitchFamily="34" charset="0"/>
              </a:rPr>
              <a:t> Board eligibility. </a:t>
            </a:r>
          </a:p>
          <a:p>
            <a:pPr>
              <a:spcBef>
                <a:spcPts val="508"/>
              </a:spcBef>
              <a:spcAft>
                <a:spcPts val="508"/>
              </a:spcAft>
              <a:buFontTx/>
              <a:buChar char="•"/>
            </a:pPr>
            <a:r>
              <a:rPr lang="en-US" altLang="en-US" dirty="0">
                <a:latin typeface="Arial" pitchFamily="34" charset="0"/>
              </a:rPr>
              <a:t>Prior to 1967, there were no comprehensive programs that spanned the ages. The same year that Med-Peds was approved, a three-year general practice curriculum was created that ultimately became family practice.</a:t>
            </a:r>
          </a:p>
          <a:p>
            <a:pPr algn="just" eaLnBrk="1" hangingPunct="1">
              <a:buFontTx/>
              <a:buChar char="•"/>
            </a:pPr>
            <a:r>
              <a:rPr lang="en-US" altLang="en-US" dirty="0">
                <a:latin typeface="Arial" pitchFamily="34" charset="0"/>
              </a:rPr>
              <a:t>Internal Medicine-Pediatrics (Med-Peds), began in a couple of programs in 1967. Though their format was different than today, they paved the way for the huge growth in our field. </a:t>
            </a:r>
          </a:p>
          <a:p>
            <a:endParaRPr lang="en-US" dirty="0"/>
          </a:p>
          <a:p>
            <a:endParaRPr lang="en-US" dirty="0"/>
          </a:p>
        </p:txBody>
      </p:sp>
      <p:sp>
        <p:nvSpPr>
          <p:cNvPr id="4" name="Slide Number Placeholder 3"/>
          <p:cNvSpPr>
            <a:spLocks noGrp="1"/>
          </p:cNvSpPr>
          <p:nvPr>
            <p:ph type="sldNum" sz="quarter" idx="10"/>
          </p:nvPr>
        </p:nvSpPr>
        <p:spPr/>
        <p:txBody>
          <a:bodyPr/>
          <a:lstStyle/>
          <a:p>
            <a:fld id="{F4647820-4C07-4555-9751-702462C103FC}" type="slidenum">
              <a:rPr lang="en-US" smtClean="0"/>
              <a:t>7</a:t>
            </a:fld>
            <a:endParaRPr lang="en-US" dirty="0"/>
          </a:p>
        </p:txBody>
      </p:sp>
    </p:spTree>
    <p:extLst>
      <p:ext uri="{BB962C8B-B14F-4D97-AF65-F5344CB8AC3E}">
        <p14:creationId xmlns:p14="http://schemas.microsoft.com/office/powerpoint/2010/main" val="464202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Med-Peds was developed after 3 national reports recommended changes in primary care education and certification,</a:t>
            </a:r>
            <a:r>
              <a:rPr lang="en-US" baseline="0" dirty="0"/>
              <a:t> the perfect generalist.</a:t>
            </a:r>
            <a:r>
              <a:rPr lang="en-US" dirty="0"/>
              <a:t> </a:t>
            </a:r>
            <a:endParaRPr lang="en-US" baseline="0" dirty="0"/>
          </a:p>
          <a:p>
            <a:pPr>
              <a:spcBef>
                <a:spcPts val="508"/>
              </a:spcBef>
              <a:spcAft>
                <a:spcPts val="508"/>
              </a:spcAft>
              <a:buFontTx/>
              <a:buChar char="•"/>
            </a:pPr>
            <a:r>
              <a:rPr lang="en-US" altLang="en-US" b="1" u="sng" dirty="0">
                <a:latin typeface="Arial" pitchFamily="34" charset="0"/>
              </a:rPr>
              <a:t>The concept of combined training</a:t>
            </a:r>
            <a:r>
              <a:rPr lang="en-US" altLang="en-US" dirty="0">
                <a:latin typeface="Arial" pitchFamily="34" charset="0"/>
              </a:rPr>
              <a:t> in Internal Medicine and Pediatrics (Med-Peds) had its origins from 1949 to 1961 in the form of a </a:t>
            </a:r>
            <a:r>
              <a:rPr lang="en-US" altLang="en-US" u="sng" dirty="0">
                <a:latin typeface="Arial" pitchFamily="34" charset="0"/>
              </a:rPr>
              <a:t>two-year</a:t>
            </a:r>
            <a:r>
              <a:rPr lang="en-US" altLang="en-US" dirty="0">
                <a:latin typeface="Arial" pitchFamily="34" charset="0"/>
              </a:rPr>
              <a:t> rotating internship. Although, initially successful, the program gradually lost faculty and resident support and was replaced by </a:t>
            </a:r>
            <a:r>
              <a:rPr lang="en-US" altLang="en-US" u="sng" dirty="0">
                <a:latin typeface="Arial" pitchFamily="34" charset="0"/>
              </a:rPr>
              <a:t>one year</a:t>
            </a:r>
            <a:r>
              <a:rPr lang="en-US" altLang="en-US" dirty="0">
                <a:latin typeface="Arial" pitchFamily="34" charset="0"/>
              </a:rPr>
              <a:t> post graduate options combining Medicine-Pediatrics, Medicine-Surgery, and Medicine-OB/GYN. The two latter programs (Med-Surg and Med-OB/GYN) were discontinued in the late 1960s because of lack of student and faculty support. In contrast, faculty, resident, and medical student interest in combined Internal Medicine-Pediatrics training remained. It flourished following endorsement in 1967 by the ABIM and the ABP of the concept of combined training leading to </a:t>
            </a:r>
            <a:r>
              <a:rPr lang="en-US" altLang="en-US" u="sng" dirty="0">
                <a:latin typeface="Arial" pitchFamily="34" charset="0"/>
              </a:rPr>
              <a:t>dual</a:t>
            </a:r>
            <a:r>
              <a:rPr lang="en-US" altLang="en-US" dirty="0">
                <a:latin typeface="Arial" pitchFamily="34" charset="0"/>
              </a:rPr>
              <a:t> Board eligibility. </a:t>
            </a:r>
          </a:p>
          <a:p>
            <a:pPr>
              <a:spcBef>
                <a:spcPts val="508"/>
              </a:spcBef>
              <a:spcAft>
                <a:spcPts val="508"/>
              </a:spcAft>
              <a:buFontTx/>
              <a:buChar char="•"/>
            </a:pPr>
            <a:r>
              <a:rPr lang="en-US" altLang="en-US" dirty="0">
                <a:latin typeface="Arial" pitchFamily="34" charset="0"/>
              </a:rPr>
              <a:t>Prior to 1967, there were no comprehensive programs that spanned the ages. The same year that Med-Peds was approved, a three-year general practice curriculum was created that ultimately became family practice.</a:t>
            </a:r>
          </a:p>
          <a:p>
            <a:pPr algn="just" eaLnBrk="1" hangingPunct="1">
              <a:buFontTx/>
              <a:buChar char="•"/>
            </a:pPr>
            <a:r>
              <a:rPr lang="en-US" altLang="en-US" dirty="0">
                <a:latin typeface="Arial" pitchFamily="34" charset="0"/>
              </a:rPr>
              <a:t>Internal Medicine-Pediatrics (Med-Peds), began in a couple of programs in 1967. Though their format was different than today, they paved the way for the huge growth in our field. </a:t>
            </a:r>
          </a:p>
          <a:p>
            <a:endParaRPr lang="en-US" dirty="0"/>
          </a:p>
          <a:p>
            <a:endParaRPr lang="en-US" dirty="0"/>
          </a:p>
        </p:txBody>
      </p:sp>
      <p:sp>
        <p:nvSpPr>
          <p:cNvPr id="4" name="Slide Number Placeholder 3"/>
          <p:cNvSpPr>
            <a:spLocks noGrp="1"/>
          </p:cNvSpPr>
          <p:nvPr>
            <p:ph type="sldNum" sz="quarter" idx="10"/>
          </p:nvPr>
        </p:nvSpPr>
        <p:spPr/>
        <p:txBody>
          <a:bodyPr/>
          <a:lstStyle/>
          <a:p>
            <a:fld id="{F4647820-4C07-4555-9751-702462C103FC}" type="slidenum">
              <a:rPr lang="en-US" smtClean="0"/>
              <a:t>8</a:t>
            </a:fld>
            <a:endParaRPr lang="en-US" dirty="0"/>
          </a:p>
        </p:txBody>
      </p:sp>
    </p:spTree>
    <p:extLst>
      <p:ext uri="{BB962C8B-B14F-4D97-AF65-F5344CB8AC3E}">
        <p14:creationId xmlns:p14="http://schemas.microsoft.com/office/powerpoint/2010/main" val="464202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EAB68AD-ADB4-40FF-8E3B-F562151C2152}" type="slidenum">
              <a:rPr lang="en-US" altLang="en-US" smtClean="0">
                <a:latin typeface="Times New Roman" pitchFamily="18" charset="0"/>
              </a:rPr>
              <a:pPr eaLnBrk="1" hangingPunct="1">
                <a:spcBef>
                  <a:spcPct val="0"/>
                </a:spcBef>
              </a:pPr>
              <a:t>9</a:t>
            </a:fld>
            <a:endParaRPr lang="en-US" altLang="en-US" dirty="0">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900" dirty="0"/>
              <a:t>Requirements for med-peds programs were created in 2006 with multiple areas of focus and ACGME accreditation of programs since 2007. Latest update 2026.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C357AF3C-4A93-4C61-A6F0-8C520DF20C28}" type="slidenum">
              <a:rPr lang="en-US" altLang="en-US" smtClean="0">
                <a:latin typeface="Times New Roman" pitchFamily="18" charset="0"/>
              </a:rPr>
              <a:pPr eaLnBrk="1" hangingPunct="1">
                <a:spcBef>
                  <a:spcPct val="0"/>
                </a:spcBef>
              </a:pPr>
              <a:t>10</a:t>
            </a:fld>
            <a:endParaRPr lang="en-US" altLang="en-US" dirty="0">
              <a:latin typeface="Times New Roman" pitchFamily="18" charset="0"/>
            </a:endParaRPr>
          </a:p>
        </p:txBody>
      </p:sp>
      <p:sp>
        <p:nvSpPr>
          <p:cNvPr id="50179" name="Rectangle 2"/>
          <p:cNvSpPr>
            <a:spLocks noGrp="1" noRot="1" noChangeAspect="1" noChangeArrowheads="1" noTextEdit="1"/>
          </p:cNvSpPr>
          <p:nvPr>
            <p:ph type="sldImg"/>
          </p:nvPr>
        </p:nvSpPr>
        <p:spPr>
          <a:xfrm>
            <a:off x="1171575" y="696913"/>
            <a:ext cx="4641850" cy="3481387"/>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t>Here is a general schematic of required rotations in med-peds based on the requirements. It incorporates a broad base of primary care thru tertiary care, ambulatory and hospital work.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0D594DC-D68B-4FB4-9CE4-6FEDD5EDFF59}" type="slidenum">
              <a:rPr lang="en-US" altLang="en-US" smtClean="0">
                <a:latin typeface="Times New Roman" pitchFamily="18" charset="0"/>
              </a:rPr>
              <a:pPr eaLnBrk="1" hangingPunct="1">
                <a:spcBef>
                  <a:spcPct val="0"/>
                </a:spcBef>
              </a:pPr>
              <a:t>11</a:t>
            </a:fld>
            <a:endParaRPr lang="en-US" altLang="en-US" dirty="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itchFamily="34" charset="0"/>
              </a:rPr>
              <a:t>There is not another residency that opens as many doors as med-peds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72C069-FE76-4774-824D-9CC6AF0791AD}" type="slidenum">
              <a:rPr lang="en-US" smtClean="0"/>
              <a:t>13</a:t>
            </a:fld>
            <a:endParaRPr lang="en-US" dirty="0"/>
          </a:p>
        </p:txBody>
      </p:sp>
    </p:spTree>
    <p:extLst>
      <p:ext uri="{BB962C8B-B14F-4D97-AF65-F5344CB8AC3E}">
        <p14:creationId xmlns:p14="http://schemas.microsoft.com/office/powerpoint/2010/main" val="3578033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72C069-FE76-4774-824D-9CC6AF0791AD}" type="slidenum">
              <a:rPr lang="en-US" smtClean="0"/>
              <a:t>14</a:t>
            </a:fld>
            <a:endParaRPr lang="en-US" dirty="0"/>
          </a:p>
        </p:txBody>
      </p:sp>
    </p:spTree>
    <p:extLst>
      <p:ext uri="{BB962C8B-B14F-4D97-AF65-F5344CB8AC3E}">
        <p14:creationId xmlns:p14="http://schemas.microsoft.com/office/powerpoint/2010/main" val="1730100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F028B86-D375-4A4D-ABAC-45EE0450EE26}" type="slidenum">
              <a:rPr lang="en-US" altLang="en-US" smtClean="0">
                <a:latin typeface="Times New Roman" pitchFamily="18" charset="0"/>
              </a:rPr>
              <a:pPr eaLnBrk="1" hangingPunct="1">
                <a:spcBef>
                  <a:spcPct val="0"/>
                </a:spcBef>
              </a:pPr>
              <a:t>15</a:t>
            </a:fld>
            <a:endParaRPr lang="en-US" altLang="en-US" dirty="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high</a:t>
            </a:r>
            <a:r>
              <a:rPr lang="en-US" baseline="0" dirty="0"/>
              <a:t> completion rate considering it is a combined program. This is comparable to other residency programs.</a:t>
            </a:r>
            <a:endParaRPr lang="en-US" dirty="0"/>
          </a:p>
        </p:txBody>
      </p:sp>
      <p:sp>
        <p:nvSpPr>
          <p:cNvPr id="4" name="Slide Number Placeholder 3"/>
          <p:cNvSpPr>
            <a:spLocks noGrp="1"/>
          </p:cNvSpPr>
          <p:nvPr>
            <p:ph type="sldNum" sz="quarter" idx="10"/>
          </p:nvPr>
        </p:nvSpPr>
        <p:spPr/>
        <p:txBody>
          <a:bodyPr/>
          <a:lstStyle/>
          <a:p>
            <a:fld id="{6572C069-FE76-4774-824D-9CC6AF0791AD}" type="slidenum">
              <a:rPr lang="en-US" smtClean="0"/>
              <a:t>16</a:t>
            </a:fld>
            <a:endParaRPr lang="en-US" dirty="0"/>
          </a:p>
        </p:txBody>
      </p:sp>
    </p:spTree>
    <p:extLst>
      <p:ext uri="{BB962C8B-B14F-4D97-AF65-F5344CB8AC3E}">
        <p14:creationId xmlns:p14="http://schemas.microsoft.com/office/powerpoint/2010/main" val="2021505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B51F9442-04C7-460D-8637-E92482B95AF5}" type="slidenum">
              <a:rPr lang="en-US" altLang="en-US" smtClean="0">
                <a:latin typeface="Times New Roman" pitchFamily="18" charset="0"/>
              </a:rPr>
              <a:pPr eaLnBrk="1" hangingPunct="1">
                <a:spcBef>
                  <a:spcPct val="0"/>
                </a:spcBef>
              </a:pPr>
              <a:t>17</a:t>
            </a:fld>
            <a:endParaRPr lang="en-US" altLang="en-US" dirty="0">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ts val="508"/>
              </a:spcBef>
              <a:spcAft>
                <a:spcPts val="508"/>
              </a:spcAft>
            </a:pPr>
            <a:r>
              <a:rPr lang="en-US" altLang="en-US" sz="800" b="1" dirty="0">
                <a:solidFill>
                  <a:srgbClr val="800080"/>
                </a:solidFill>
              </a:rPr>
              <a:t>HOW IS IT POSSIBLE TO LEARN TWO DISCIPLINES?</a:t>
            </a:r>
            <a:br>
              <a:rPr lang="en-US" altLang="en-US" sz="800" dirty="0"/>
            </a:br>
            <a:r>
              <a:rPr lang="en-US" altLang="en-US" sz="800" dirty="0"/>
              <a:t>At first glance, the concept of training in two broad and deep disciplines such as pediatrics and internal medicine can seem daunting. Though rigorous, many similarities exist between the two areas. Fundamental clinical skills are similar in the two disciplines. Though it requires special skills honed with practice to adeptly acquire a good history and perform a physical exam, there are similarities across age groups, communication skills are core, and the organization of information recording is fairly uniform. Advanced clinical skills -- those reflecting information processing, reasoning, hypothesis testing, deduction, applied statistics, and epidemiology -- are fundamentally the same in the two specialties. Pathophysiology is more similar than dissimilar across the disciplines, with the biggest difference being the manifestations of the same condition at different ages, the incidence/prevalence of conditions at different ages, and some nuances in treatments at different ages.</a:t>
            </a:r>
          </a:p>
          <a:p>
            <a:pPr>
              <a:lnSpc>
                <a:spcPct val="80000"/>
              </a:lnSpc>
              <a:spcBef>
                <a:spcPts val="508"/>
              </a:spcBef>
              <a:spcAft>
                <a:spcPts val="508"/>
              </a:spcAft>
            </a:pPr>
            <a:r>
              <a:rPr lang="en-US" altLang="en-US" sz="800" dirty="0"/>
              <a:t>Learning weight-based pediatric pharmacology and fluid therapy can make adult pharmacology and fluid therapy simpler, though the range of commonly used drugs is broader as patients age. There are clear areas of physiologic overlap in adolescence. The fundamentals of performing and interpreting a developmental evaluation are similar in pediatrics and geriatrics.</a:t>
            </a:r>
          </a:p>
          <a:p>
            <a:pPr>
              <a:lnSpc>
                <a:spcPct val="80000"/>
              </a:lnSpc>
              <a:spcBef>
                <a:spcPts val="508"/>
              </a:spcBef>
              <a:spcAft>
                <a:spcPts val="508"/>
              </a:spcAft>
            </a:pPr>
            <a:r>
              <a:rPr lang="en-US" altLang="en-US" sz="800" dirty="0"/>
              <a:t>There are subspecialty areas, such as infectious disease, with a substantial range of diseases that are more similar than dissimilar in the two disciplines. The principles of preventive health care are similar, particularly from a systems/process perspective, though the focus and specifics are different. There is no better way to appreciate the impact of illness on a family than to take care of the whole family.</a:t>
            </a:r>
          </a:p>
          <a:p>
            <a:pPr>
              <a:lnSpc>
                <a:spcPct val="80000"/>
              </a:lnSpc>
              <a:spcBef>
                <a:spcPts val="508"/>
              </a:spcBef>
              <a:spcAft>
                <a:spcPts val="508"/>
              </a:spcAft>
            </a:pPr>
            <a:r>
              <a:rPr lang="en-US" altLang="en-US" sz="800" dirty="0"/>
              <a:t>There are areas that are fairly unique and overlap less. Paramount among them on the pediatric side is neonatology and the first two years of life in general. Some mastery in those areas fortunately comes from the intensity of the exposure to patients of that age on any pediatric service. On the adult side, areas of less overlap include coronary artery disease, cerebrovascular disease, lipid disorders, Type II diabetes (until recently), and other inpatient-intense diseases. Oncology is quite different in the two disciplines, but the primary care physician's role remains similar across the age spectrum.</a:t>
            </a:r>
          </a:p>
          <a:p>
            <a:pPr>
              <a:lnSpc>
                <a:spcPct val="80000"/>
              </a:lnSpc>
              <a:spcBef>
                <a:spcPts val="508"/>
              </a:spcBef>
              <a:spcAft>
                <a:spcPts val="508"/>
              </a:spcAft>
            </a:pPr>
            <a:r>
              <a:rPr lang="en-US" altLang="en-US" sz="800" dirty="0"/>
              <a:t>Achieving the greatest competence in any discipline begins with learning from those who have mastered it. Pediatricians and internists are those masters. They have defined the care of children and adults through decades of research synthesized into a meaningful whole. They have developed cogent guides for application of this wealth of information and practical tools for its implementation. They model relentless advocacy promoting its utilization to optimize the care of patients across the age spectrum.</a:t>
            </a:r>
          </a:p>
          <a:p>
            <a:pPr>
              <a:lnSpc>
                <a:spcPct val="80000"/>
              </a:lnSpc>
              <a:spcBef>
                <a:spcPts val="508"/>
              </a:spcBef>
              <a:spcAft>
                <a:spcPts val="508"/>
              </a:spcAft>
            </a:pPr>
            <a:r>
              <a:rPr lang="en-US" altLang="en-US" sz="800" dirty="0"/>
              <a:t>Growth in competence stems from partnership with masters throughout one's career, a characteristic of internists, pediatricians, and Med-Peds physicians that facilitates the exploration of new frontiers and the osmosis of new developments. Mastery by the learner evolves from continued nurturing through access to the highest quality continuing medical education. The general and subspecialty societies of pediatricians and internists are without peer in the world of medicine. They support a rich network that promotes partnership, collaboration, and growth throughout their careers amongst physicians of like mind.</a:t>
            </a:r>
          </a:p>
          <a:p>
            <a:pPr eaLnBrk="1" hangingPunct="1">
              <a:lnSpc>
                <a:spcPct val="80000"/>
              </a:lnSpc>
            </a:pPr>
            <a:endParaRPr lang="en-US" altLang="en-US" sz="800" dirty="0"/>
          </a:p>
          <a:p>
            <a:pPr eaLnBrk="1" hangingPunct="1">
              <a:lnSpc>
                <a:spcPct val="80000"/>
              </a:lnSpc>
            </a:pPr>
            <a:endParaRPr lang="en-US" altLang="en-US" sz="8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imagine what we need in graduate medical education</a:t>
            </a:r>
          </a:p>
          <a:p>
            <a:endParaRPr lang="en-US" baseline="0" dirty="0"/>
          </a:p>
          <a:p>
            <a:r>
              <a:rPr lang="en-US" dirty="0"/>
              <a:t>We</a:t>
            </a:r>
            <a:r>
              <a:rPr lang="en-US" baseline="0" dirty="0"/>
              <a:t> need graduates that have s</a:t>
            </a:r>
            <a:r>
              <a:rPr lang="en-US" dirty="0"/>
              <a:t>ome of the most comprehensive view of health and illness. Some of this</a:t>
            </a:r>
            <a:r>
              <a:rPr lang="en-US" baseline="0" dirty="0"/>
              <a:t> comes through Med-Peds training. You see almost every part of the health system and setting</a:t>
            </a:r>
          </a:p>
          <a:p>
            <a:endParaRPr lang="en-US" baseline="0" dirty="0"/>
          </a:p>
          <a:p>
            <a:r>
              <a:rPr lang="en-US" baseline="0" dirty="0"/>
              <a:t>The four years of integrated training allows graduates to provide the depth and breadth and the clinical view needed to be on the front lines of population health. The most complicated of patients (the most expensive to manage) will still need to managed by physicians in the future, so sophistication and critical thinking of the primary care physician and hospitalist is critical as to reduce unnecessary consultations and testing. The ability to provide family care will be more important in the future in order to address many of the determinants of health (genetics and behavior) as we get away from providing care on an individual’s risk assessment.</a:t>
            </a:r>
          </a:p>
          <a:p>
            <a:endParaRPr lang="en-US" baseline="0" dirty="0"/>
          </a:p>
          <a:p>
            <a:r>
              <a:rPr lang="en-US" baseline="0" dirty="0"/>
              <a:t>The hospitalists that see more of the entire system will be some of the best people to focus on quality care, hospital wide system improvement and health system efficiency through cross fertilization of ideas from department to department or service line to another service line. </a:t>
            </a:r>
          </a:p>
          <a:p>
            <a:br>
              <a:rPr lang="en-US" baseline="0" dirty="0"/>
            </a:br>
            <a:endParaRPr lang="en-US" dirty="0"/>
          </a:p>
        </p:txBody>
      </p:sp>
      <p:sp>
        <p:nvSpPr>
          <p:cNvPr id="4" name="Slide Number Placeholder 3"/>
          <p:cNvSpPr>
            <a:spLocks noGrp="1"/>
          </p:cNvSpPr>
          <p:nvPr>
            <p:ph type="sldNum" sz="quarter" idx="10"/>
          </p:nvPr>
        </p:nvSpPr>
        <p:spPr/>
        <p:txBody>
          <a:bodyPr/>
          <a:lstStyle/>
          <a:p>
            <a:fld id="{605F49F7-8268-499B-96B2-9B50D7CD76F3}" type="slidenum">
              <a:rPr lang="en-US" smtClean="0"/>
              <a:t>18</a:t>
            </a:fld>
            <a:endParaRPr lang="en-US" dirty="0"/>
          </a:p>
        </p:txBody>
      </p:sp>
    </p:spTree>
    <p:extLst>
      <p:ext uri="{BB962C8B-B14F-4D97-AF65-F5344CB8AC3E}">
        <p14:creationId xmlns:p14="http://schemas.microsoft.com/office/powerpoint/2010/main" val="3268761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9A2DA11D-0C57-44FA-826D-1A3D055CD479}" type="slidenum">
              <a:rPr lang="en-US" altLang="en-US" smtClean="0">
                <a:latin typeface="Times New Roman" pitchFamily="18" charset="0"/>
              </a:rPr>
              <a:pPr eaLnBrk="1" hangingPunct="1">
                <a:spcBef>
                  <a:spcPct val="0"/>
                </a:spcBef>
              </a:pPr>
              <a:t>19</a:t>
            </a:fld>
            <a:endParaRPr lang="en-US" altLang="en-US" dirty="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most ambulatory</a:t>
            </a:r>
            <a:r>
              <a:rPr lang="en-US" baseline="0" dirty="0"/>
              <a:t> physicians do not care for their hospitalized patients, it is critical to have a strong base of hospitalists that understand the outpatient setting as well. Hospitalists also provide some ambulatory care (e.g. discharge clinics). </a:t>
            </a:r>
            <a:r>
              <a:rPr lang="en-US" dirty="0"/>
              <a:t>Practice mix may vary significantly based upon regional need.</a:t>
            </a:r>
          </a:p>
        </p:txBody>
      </p:sp>
      <p:sp>
        <p:nvSpPr>
          <p:cNvPr id="4" name="Slide Number Placeholder 3"/>
          <p:cNvSpPr>
            <a:spLocks noGrp="1"/>
          </p:cNvSpPr>
          <p:nvPr>
            <p:ph type="sldNum" sz="quarter" idx="10"/>
          </p:nvPr>
        </p:nvSpPr>
        <p:spPr/>
        <p:txBody>
          <a:bodyPr/>
          <a:lstStyle/>
          <a:p>
            <a:fld id="{605F49F7-8268-499B-96B2-9B50D7CD76F3}" type="slidenum">
              <a:rPr lang="en-US" smtClean="0"/>
              <a:t>21</a:t>
            </a:fld>
            <a:endParaRPr lang="en-US" dirty="0"/>
          </a:p>
        </p:txBody>
      </p:sp>
    </p:spTree>
    <p:extLst>
      <p:ext uri="{BB962C8B-B14F-4D97-AF65-F5344CB8AC3E}">
        <p14:creationId xmlns:p14="http://schemas.microsoft.com/office/powerpoint/2010/main" val="2716021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altLang="en-US" b="0" dirty="0"/>
          </a:p>
          <a:p>
            <a:endParaRPr lang="en-US" altLang="en-US" b="0" dirty="0"/>
          </a:p>
          <a:p>
            <a:endParaRPr lang="en-US" dirty="0"/>
          </a:p>
        </p:txBody>
      </p:sp>
      <p:sp>
        <p:nvSpPr>
          <p:cNvPr id="4" name="Slide Number Placeholder 3"/>
          <p:cNvSpPr>
            <a:spLocks noGrp="1"/>
          </p:cNvSpPr>
          <p:nvPr>
            <p:ph type="sldNum" sz="quarter" idx="10"/>
          </p:nvPr>
        </p:nvSpPr>
        <p:spPr/>
        <p:txBody>
          <a:bodyPr/>
          <a:lstStyle/>
          <a:p>
            <a:fld id="{605F49F7-8268-499B-96B2-9B50D7CD76F3}" type="slidenum">
              <a:rPr lang="en-US" smtClean="0"/>
              <a:t>23</a:t>
            </a:fld>
            <a:endParaRPr lang="en-US" dirty="0"/>
          </a:p>
        </p:txBody>
      </p:sp>
    </p:spTree>
    <p:extLst>
      <p:ext uri="{BB962C8B-B14F-4D97-AF65-F5344CB8AC3E}">
        <p14:creationId xmlns:p14="http://schemas.microsoft.com/office/powerpoint/2010/main" val="2227410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5F49F7-8268-499B-96B2-9B50D7CD76F3}" type="slidenum">
              <a:rPr lang="en-US" smtClean="0"/>
              <a:t>24</a:t>
            </a:fld>
            <a:endParaRPr lang="en-US" dirty="0"/>
          </a:p>
        </p:txBody>
      </p:sp>
    </p:spTree>
    <p:extLst>
      <p:ext uri="{BB962C8B-B14F-4D97-AF65-F5344CB8AC3E}">
        <p14:creationId xmlns:p14="http://schemas.microsoft.com/office/powerpoint/2010/main" val="476695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baseline="0" dirty="0"/>
          </a:p>
          <a:p>
            <a:endParaRPr lang="en-US" altLang="en-US" b="0" dirty="0"/>
          </a:p>
          <a:p>
            <a:endParaRPr lang="en-US" altLang="en-US" b="0" dirty="0"/>
          </a:p>
          <a:p>
            <a:endParaRPr lang="en-US" dirty="0"/>
          </a:p>
        </p:txBody>
      </p:sp>
      <p:sp>
        <p:nvSpPr>
          <p:cNvPr id="4" name="Slide Number Placeholder 3"/>
          <p:cNvSpPr>
            <a:spLocks noGrp="1"/>
          </p:cNvSpPr>
          <p:nvPr>
            <p:ph type="sldNum" sz="quarter" idx="10"/>
          </p:nvPr>
        </p:nvSpPr>
        <p:spPr/>
        <p:txBody>
          <a:bodyPr/>
          <a:lstStyle/>
          <a:p>
            <a:fld id="{605F49F7-8268-499B-96B2-9B50D7CD76F3}" type="slidenum">
              <a:rPr lang="en-US" smtClean="0"/>
              <a:t>25</a:t>
            </a:fld>
            <a:endParaRPr lang="en-US" dirty="0"/>
          </a:p>
        </p:txBody>
      </p:sp>
    </p:spTree>
    <p:extLst>
      <p:ext uri="{BB962C8B-B14F-4D97-AF65-F5344CB8AC3E}">
        <p14:creationId xmlns:p14="http://schemas.microsoft.com/office/powerpoint/2010/main" val="2227410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972A2B5-A995-4DA7-B299-DB8734BB91CA}" type="slidenum">
              <a:rPr lang="en-US" altLang="en-US" smtClean="0">
                <a:latin typeface="Times New Roman" pitchFamily="18" charset="0"/>
              </a:rPr>
              <a:pPr eaLnBrk="1" hangingPunct="1">
                <a:spcBef>
                  <a:spcPct val="0"/>
                </a:spcBef>
              </a:pPr>
              <a:t>26</a:t>
            </a:fld>
            <a:endParaRPr lang="en-US" altLang="en-US" dirty="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itchFamily="34" charset="0"/>
              </a:rPr>
              <a:t>This was a survey of those that applied to at least one Med-Peds program. These were the top ten reasons why students choose Med-Peds</a:t>
            </a:r>
          </a:p>
          <a:p>
            <a:pPr eaLnBrk="1" hangingPunct="1"/>
            <a:r>
              <a:rPr lang="en-US" altLang="en-US" i="1" dirty="0">
                <a:latin typeface="Arial" pitchFamily="34" charset="0"/>
              </a:rPr>
              <a:t>345</a:t>
            </a:r>
            <a:r>
              <a:rPr lang="en-US" altLang="en-US" i="1" baseline="0" dirty="0">
                <a:latin typeface="Arial" pitchFamily="34" charset="0"/>
              </a:rPr>
              <a:t> surveys sent</a:t>
            </a:r>
            <a:r>
              <a:rPr lang="en-US" altLang="en-US" i="1" dirty="0">
                <a:latin typeface="Arial" pitchFamily="34" charset="0"/>
              </a:rPr>
              <a:t> with 52% (168) response rate.</a:t>
            </a:r>
          </a:p>
          <a:p>
            <a:pPr eaLnBrk="1" hangingPunct="1"/>
            <a:endParaRPr lang="en-US" altLang="en-US" dirty="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55283" indent="-290493" eaLnBrk="0" hangingPunct="0">
              <a:spcBef>
                <a:spcPct val="30000"/>
              </a:spcBef>
              <a:defRPr sz="1200">
                <a:solidFill>
                  <a:schemeClr val="tx1"/>
                </a:solidFill>
                <a:latin typeface="Arial" pitchFamily="34" charset="0"/>
              </a:defRPr>
            </a:lvl2pPr>
            <a:lvl3pPr marL="1161974" indent="-232395" eaLnBrk="0" hangingPunct="0">
              <a:spcBef>
                <a:spcPct val="30000"/>
              </a:spcBef>
              <a:defRPr sz="1200">
                <a:solidFill>
                  <a:schemeClr val="tx1"/>
                </a:solidFill>
                <a:latin typeface="Arial" pitchFamily="34" charset="0"/>
              </a:defRPr>
            </a:lvl3pPr>
            <a:lvl4pPr marL="1626763" indent="-232395" eaLnBrk="0" hangingPunct="0">
              <a:spcBef>
                <a:spcPct val="30000"/>
              </a:spcBef>
              <a:defRPr sz="1200">
                <a:solidFill>
                  <a:schemeClr val="tx1"/>
                </a:solidFill>
                <a:latin typeface="Arial" pitchFamily="34" charset="0"/>
              </a:defRPr>
            </a:lvl4pPr>
            <a:lvl5pPr marL="2091553" indent="-232395" eaLnBrk="0" hangingPunct="0">
              <a:spcBef>
                <a:spcPct val="30000"/>
              </a:spcBef>
              <a:defRPr sz="1200">
                <a:solidFill>
                  <a:schemeClr val="tx1"/>
                </a:solidFill>
                <a:latin typeface="Arial" pitchFamily="34" charset="0"/>
              </a:defRPr>
            </a:lvl5pPr>
            <a:lvl6pPr marL="2556342" indent="-232395" eaLnBrk="0" fontAlgn="base" hangingPunct="0">
              <a:spcBef>
                <a:spcPct val="30000"/>
              </a:spcBef>
              <a:spcAft>
                <a:spcPct val="0"/>
              </a:spcAft>
              <a:defRPr sz="1200">
                <a:solidFill>
                  <a:schemeClr val="tx1"/>
                </a:solidFill>
                <a:latin typeface="Arial" pitchFamily="34" charset="0"/>
              </a:defRPr>
            </a:lvl6pPr>
            <a:lvl7pPr marL="3021132" indent="-232395" eaLnBrk="0" fontAlgn="base" hangingPunct="0">
              <a:spcBef>
                <a:spcPct val="30000"/>
              </a:spcBef>
              <a:spcAft>
                <a:spcPct val="0"/>
              </a:spcAft>
              <a:defRPr sz="1200">
                <a:solidFill>
                  <a:schemeClr val="tx1"/>
                </a:solidFill>
                <a:latin typeface="Arial" pitchFamily="34" charset="0"/>
              </a:defRPr>
            </a:lvl7pPr>
            <a:lvl8pPr marL="3485921" indent="-232395" eaLnBrk="0" fontAlgn="base" hangingPunct="0">
              <a:spcBef>
                <a:spcPct val="30000"/>
              </a:spcBef>
              <a:spcAft>
                <a:spcPct val="0"/>
              </a:spcAft>
              <a:defRPr sz="1200">
                <a:solidFill>
                  <a:schemeClr val="tx1"/>
                </a:solidFill>
                <a:latin typeface="Arial" pitchFamily="34" charset="0"/>
              </a:defRPr>
            </a:lvl8pPr>
            <a:lvl9pPr marL="3950711" indent="-232395"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FEBFE436-1608-4EBD-A6C4-CC0D1228223D}" type="slidenum">
              <a:rPr lang="en-US" altLang="en-US" smtClean="0">
                <a:latin typeface="Times New Roman" pitchFamily="18" charset="0"/>
              </a:rPr>
              <a:pPr eaLnBrk="1" hangingPunct="1">
                <a:spcBef>
                  <a:spcPct val="0"/>
                </a:spcBef>
              </a:pPr>
              <a:t>28</a:t>
            </a:fld>
            <a:endParaRPr lang="en-US" altLang="en-US" dirty="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u="sng" dirty="0">
                <a:solidFill>
                  <a:srgbClr val="FFFF00"/>
                </a:solidFill>
                <a:latin typeface="Arial" pitchFamily="34" charset="0"/>
              </a:rPr>
              <a:t>As a summary:</a:t>
            </a:r>
          </a:p>
          <a:p>
            <a:pPr eaLnBrk="1" hangingPunct="1"/>
            <a:r>
              <a:rPr lang="en-US" altLang="en-US" b="1" u="sng" dirty="0">
                <a:solidFill>
                  <a:srgbClr val="FFFF00"/>
                </a:solidFill>
                <a:latin typeface="Arial" pitchFamily="34" charset="0"/>
              </a:rPr>
              <a:t>We believe Med-Peds has:</a:t>
            </a:r>
          </a:p>
          <a:p>
            <a:pPr eaLnBrk="1" hangingPunct="1">
              <a:buFontTx/>
              <a:buChar char="•"/>
            </a:pPr>
            <a:r>
              <a:rPr lang="en-US" altLang="en-US" dirty="0">
                <a:solidFill>
                  <a:srgbClr val="FFFF00"/>
                </a:solidFill>
                <a:latin typeface="Arial" pitchFamily="34" charset="0"/>
              </a:rPr>
              <a:t>The depth and breadth of two disciplines that allows flexible career goals without Surgery and OB training. The perfect “double major”.</a:t>
            </a:r>
          </a:p>
          <a:p>
            <a:pPr eaLnBrk="1" hangingPunct="1">
              <a:buFontTx/>
              <a:buChar char="•"/>
            </a:pPr>
            <a:r>
              <a:rPr lang="en-US" altLang="en-US" dirty="0">
                <a:solidFill>
                  <a:srgbClr val="FFFF00"/>
                </a:solidFill>
                <a:latin typeface="Arial" pitchFamily="34" charset="0"/>
              </a:rPr>
              <a:t>There is four years of training that is rigorous but humane; gives added maturity to your career (think of it as 6 years minus 2)</a:t>
            </a:r>
          </a:p>
          <a:p>
            <a:pPr eaLnBrk="1" hangingPunct="1">
              <a:buFontTx/>
              <a:buChar char="•"/>
            </a:pPr>
            <a:r>
              <a:rPr lang="en-US" altLang="en-US" dirty="0">
                <a:solidFill>
                  <a:srgbClr val="FFFF00"/>
                </a:solidFill>
                <a:latin typeface="Arial" pitchFamily="34" charset="0"/>
              </a:rPr>
              <a:t>A wide variety of practice styles and settings for an effective career</a:t>
            </a:r>
          </a:p>
          <a:p>
            <a:pPr eaLnBrk="1" hangingPunct="1">
              <a:buFontTx/>
              <a:buChar char="•"/>
            </a:pPr>
            <a:r>
              <a:rPr lang="en-US" altLang="en-US" dirty="0">
                <a:solidFill>
                  <a:srgbClr val="FFFF00"/>
                </a:solidFill>
                <a:latin typeface="Arial" pitchFamily="34" charset="0"/>
              </a:rPr>
              <a:t>Obtaining dual board certification in Internal Medicine and Pediatrics that is still quite unique</a:t>
            </a:r>
          </a:p>
          <a:p>
            <a:pPr eaLnBrk="1" hangingPunct="1">
              <a:buFontTx/>
              <a:buChar char="•"/>
            </a:pPr>
            <a:r>
              <a:rPr lang="en-US" altLang="en-US" dirty="0">
                <a:solidFill>
                  <a:srgbClr val="FFFF00"/>
                </a:solidFill>
                <a:latin typeface="Arial" pitchFamily="34" charset="0"/>
              </a:rPr>
              <a:t>There are niches of special populations and cross fertilization of knowledge </a:t>
            </a:r>
          </a:p>
          <a:p>
            <a:pPr eaLnBrk="1" hangingPunct="1">
              <a:buFontTx/>
              <a:buChar char="•"/>
            </a:pPr>
            <a:r>
              <a:rPr lang="en-US" altLang="en-US" dirty="0">
                <a:solidFill>
                  <a:srgbClr val="FFFF00"/>
                </a:solidFill>
                <a:latin typeface="Arial" pitchFamily="34" charset="0"/>
              </a:rPr>
              <a:t>Almost 60 years of rich history in Med-Peds</a:t>
            </a:r>
          </a:p>
          <a:p>
            <a:pPr eaLnBrk="1" hangingPunct="1">
              <a:buFontTx/>
              <a:buChar char="•"/>
            </a:pPr>
            <a:endParaRPr lang="en-US" altLang="en-US" dirty="0">
              <a:solidFill>
                <a:srgbClr val="FFFF00"/>
              </a:solidFill>
              <a:latin typeface="Arial" pitchFamily="34" charset="0"/>
            </a:endParaRPr>
          </a:p>
          <a:p>
            <a:pPr eaLnBrk="1" hangingPunct="1"/>
            <a:r>
              <a:rPr lang="en-US" altLang="en-US" b="1" dirty="0">
                <a:solidFill>
                  <a:srgbClr val="FFFF00"/>
                </a:solidFill>
                <a:latin typeface="Arial" pitchFamily="34" charset="0"/>
              </a:rPr>
              <a:t>Thank you. I would like to entertain any more questions.</a:t>
            </a:r>
          </a:p>
          <a:p>
            <a:pPr eaLnBrk="1" hangingPunct="1"/>
            <a:endParaRPr lang="en-US" altLang="en-US" dirty="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2680128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81587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214344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110673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2287502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1702743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410087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3303883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621087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1599776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99A90D-9DF6-4124-B832-06528B1069E5}" type="datetimeFigureOut">
              <a:rPr lang="en-US" smtClean="0"/>
              <a:t>3/29/2026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BCB8D1-FFE7-4425-8A91-941580DD9ACC}" type="slidenum">
              <a:rPr lang="en-US" smtClean="0"/>
              <a:t>‹#›</a:t>
            </a:fld>
            <a:endParaRPr lang="en-US" dirty="0"/>
          </a:p>
        </p:txBody>
      </p:sp>
    </p:spTree>
    <p:extLst>
      <p:ext uri="{BB962C8B-B14F-4D97-AF65-F5344CB8AC3E}">
        <p14:creationId xmlns:p14="http://schemas.microsoft.com/office/powerpoint/2010/main" val="1753425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8790A800-869E-45EF-BE49-B33C6B44F2B8}" type="datetimeFigureOut">
              <a:rPr lang="en-US"/>
              <a:pPr>
                <a:defRPr/>
              </a:pPr>
              <a:t>3/29/2026</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8810AB1-4078-4E15-BA60-CF7BA11C4635}" type="slidenum">
              <a:rPr lang="en-US"/>
              <a:pPr>
                <a:defRPr/>
              </a:pPr>
              <a:t>‹#›</a:t>
            </a:fld>
            <a:endParaRPr lang="en-US" dirty="0"/>
          </a:p>
        </p:txBody>
      </p:sp>
    </p:spTree>
    <p:extLst>
      <p:ext uri="{BB962C8B-B14F-4D97-AF65-F5344CB8AC3E}">
        <p14:creationId xmlns:p14="http://schemas.microsoft.com/office/powerpoint/2010/main" val="3250484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fld id="{7965225D-D8D7-486B-B168-6CFBAA1F808A}" type="datetimeFigureOut">
              <a:rPr lang="en-US"/>
              <a:pPr>
                <a:defRPr/>
              </a:pPr>
              <a:t>3/29/2026</a:t>
            </a:fld>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393A95A6-6FFD-4B13-A221-BE0A50343FB5}" type="slidenum">
              <a:rPr lang="en-US"/>
              <a:pPr>
                <a:defRPr/>
              </a:pPr>
              <a:t>‹#›</a:t>
            </a:fld>
            <a:endParaRPr lang="en-US" dirty="0"/>
          </a:p>
        </p:txBody>
      </p:sp>
    </p:spTree>
    <p:extLst>
      <p:ext uri="{BB962C8B-B14F-4D97-AF65-F5344CB8AC3E}">
        <p14:creationId xmlns:p14="http://schemas.microsoft.com/office/powerpoint/2010/main" val="118476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8B1A48AA-4A86-4554-886A-9BD3CE106167}" type="datetimeFigureOut">
              <a:rPr lang="en-US"/>
              <a:pPr>
                <a:defRPr/>
              </a:pPr>
              <a:t>3/29/2026</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7842E4C9-B0CC-442A-85A4-9D7C6A37A732}" type="slidenum">
              <a:rPr lang="en-US"/>
              <a:pPr>
                <a:defRPr/>
              </a:pPr>
              <a:t>‹#›</a:t>
            </a:fld>
            <a:endParaRPr lang="en-US" dirty="0"/>
          </a:p>
        </p:txBody>
      </p:sp>
    </p:spTree>
    <p:extLst>
      <p:ext uri="{BB962C8B-B14F-4D97-AF65-F5344CB8AC3E}">
        <p14:creationId xmlns:p14="http://schemas.microsoft.com/office/powerpoint/2010/main" val="3952585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fld id="{C8CCC26A-4604-4ADF-BC18-36F2DA4DF00D}" type="datetimeFigureOut">
              <a:rPr lang="en-US"/>
              <a:pPr>
                <a:defRPr/>
              </a:pPr>
              <a:t>3/29/2026</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860D1CA-FE8A-4352-9266-A5D03F637C98}" type="slidenum">
              <a:rPr lang="en-US"/>
              <a:pPr>
                <a:defRPr/>
              </a:pPr>
              <a:t>‹#›</a:t>
            </a:fld>
            <a:endParaRPr lang="en-US" dirty="0"/>
          </a:p>
        </p:txBody>
      </p:sp>
    </p:spTree>
    <p:extLst>
      <p:ext uri="{BB962C8B-B14F-4D97-AF65-F5344CB8AC3E}">
        <p14:creationId xmlns:p14="http://schemas.microsoft.com/office/powerpoint/2010/main" val="733933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99A90D-9DF6-4124-B832-06528B1069E5}" type="datetimeFigureOut">
              <a:rPr lang="en-US" smtClean="0"/>
              <a:t>3/29/2026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CB8D1-FFE7-4425-8A91-941580DD9ACC}" type="slidenum">
              <a:rPr lang="en-US" smtClean="0"/>
              <a:t>‹#›</a:t>
            </a:fld>
            <a:endParaRPr lang="en-US" dirty="0"/>
          </a:p>
        </p:txBody>
      </p:sp>
    </p:spTree>
    <p:extLst>
      <p:ext uri="{BB962C8B-B14F-4D97-AF65-F5344CB8AC3E}">
        <p14:creationId xmlns:p14="http://schemas.microsoft.com/office/powerpoint/2010/main" val="3666261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1001/jama.2025.14728"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hyperlink" Target="http://images.search.yahoo.com/search/%20http:/images.search.yahoo.com/search/images/view?back=http://images.search.yahoo.com/search/images?p=obesity&amp;toggle=1&amp;cop=mss&amp;ei=UTF-8&amp;ni=20&amp;fr=yfp-t-501&amp;b=41&amp;w=208&amp;h=283&amp;imgurl=www.thefatproblem.com/images/obesity5.jpg&amp;rurl=http://www.thefatproblem.com/entry/obesity-at-alarming-rate-in-children&amp;size=10.9kB&amp;name=obesity5.jpg&amp;p=obesity&amp;type=jpeg&amp;no=47&amp;tt=181,463&amp;oid=52ba3cf7822c278c&amp;ei=UTF-8" TargetMode="Externa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hyperlink" Target="http://www.gpo.gov/fdsys/pkg/PLAW-105publ33/html/PLAW-105publ33.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doi.org/10.1001/jama.2025.14728"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bin"/><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medpeds.org/" TargetMode="External"/><Relationship Id="rId7"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hyperlink" Target="https://services.aap.org/en/community/aap-sections/med-peds/abou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4"/>
          <p:cNvSpPr>
            <a:spLocks noGrp="1"/>
          </p:cNvSpPr>
          <p:nvPr>
            <p:ph type="ftr" sz="quarter" idx="11"/>
          </p:nvPr>
        </p:nvSpPr>
        <p:spPr>
          <a:xfrm>
            <a:off x="2057400" y="6248400"/>
            <a:ext cx="5105400" cy="441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buFontTx/>
              <a:buNone/>
            </a:pPr>
            <a:r>
              <a:rPr lang="en-US" altLang="en-US" sz="2000" dirty="0">
                <a:solidFill>
                  <a:schemeClr val="tx1"/>
                </a:solidFill>
                <a:latin typeface="+mn-lt"/>
              </a:rPr>
              <a:t>Created by Allen Friedland, MD, MACP, FAAP </a:t>
            </a:r>
            <a:r>
              <a:rPr lang="en-US" altLang="en-US" sz="1400" dirty="0">
                <a:solidFill>
                  <a:srgbClr val="FFFFFF"/>
                </a:solidFill>
              </a:rPr>
              <a:t>' Association</a:t>
            </a:r>
          </a:p>
        </p:txBody>
      </p:sp>
      <p:sp>
        <p:nvSpPr>
          <p:cNvPr id="3075" name="Rectangle 2"/>
          <p:cNvSpPr>
            <a:spLocks noGrp="1" noChangeArrowheads="1"/>
          </p:cNvSpPr>
          <p:nvPr>
            <p:ph type="ctrTitle"/>
          </p:nvPr>
        </p:nvSpPr>
        <p:spPr>
          <a:xfrm>
            <a:off x="685800" y="1123950"/>
            <a:ext cx="7772400" cy="2838450"/>
          </a:xfrm>
        </p:spPr>
        <p:txBody>
          <a:bodyPr>
            <a:normAutofit fontScale="90000"/>
          </a:bodyPr>
          <a:lstStyle/>
          <a:p>
            <a:pPr eaLnBrk="1" hangingPunct="1"/>
            <a:br>
              <a:rPr lang="en-US" altLang="en-US" sz="4800" dirty="0"/>
            </a:br>
            <a:r>
              <a:rPr lang="en-US" altLang="en-US" sz="4800" dirty="0"/>
              <a:t>Combined </a:t>
            </a:r>
            <a:br>
              <a:rPr lang="en-US" altLang="en-US" sz="4800" dirty="0"/>
            </a:br>
            <a:r>
              <a:rPr lang="en-US" altLang="en-US" sz="4800" dirty="0"/>
              <a:t>Internal Medicine - Pediatrics</a:t>
            </a:r>
            <a:br>
              <a:rPr lang="en-US" altLang="en-US" sz="4800" dirty="0"/>
            </a:br>
            <a:r>
              <a:rPr lang="en-US" altLang="en-US" sz="4800" b="1" dirty="0"/>
              <a:t>Med-Peds</a:t>
            </a:r>
          </a:p>
        </p:txBody>
      </p:sp>
      <p:sp>
        <p:nvSpPr>
          <p:cNvPr id="2051" name="Rectangle 3"/>
          <p:cNvSpPr>
            <a:spLocks noGrp="1" noChangeArrowheads="1"/>
          </p:cNvSpPr>
          <p:nvPr>
            <p:ph type="subTitle" idx="1"/>
          </p:nvPr>
        </p:nvSpPr>
        <p:spPr>
          <a:xfrm>
            <a:off x="1752600" y="3962400"/>
            <a:ext cx="5486400" cy="2133600"/>
          </a:xfrm>
        </p:spPr>
        <p:txBody>
          <a:bodyPr/>
          <a:lstStyle/>
          <a:p>
            <a:pPr algn="l" eaLnBrk="1" hangingPunct="1">
              <a:lnSpc>
                <a:spcPct val="90000"/>
              </a:lnSpc>
            </a:pPr>
            <a:endParaRPr lang="en-US" altLang="en-US" b="1" dirty="0"/>
          </a:p>
          <a:p>
            <a:pPr eaLnBrk="1" hangingPunct="1">
              <a:lnSpc>
                <a:spcPct val="90000"/>
              </a:lnSpc>
            </a:pPr>
            <a:r>
              <a:rPr lang="en-US" altLang="en-US" u="sng" dirty="0"/>
              <a:t>Versatile</a:t>
            </a:r>
            <a:r>
              <a:rPr lang="en-US" altLang="en-US" dirty="0"/>
              <a:t> training for the 21</a:t>
            </a:r>
            <a:r>
              <a:rPr lang="en-US" altLang="en-US" baseline="30000" dirty="0"/>
              <a:t>st</a:t>
            </a:r>
            <a:r>
              <a:rPr lang="en-US" altLang="en-US" dirty="0"/>
              <a:t> century physician</a:t>
            </a:r>
          </a:p>
          <a:p>
            <a:pPr eaLnBrk="1" hangingPunct="1">
              <a:lnSpc>
                <a:spcPct val="90000"/>
              </a:lnSpc>
            </a:pPr>
            <a:endParaRPr lang="en-US" altLang="en-US" dirty="0"/>
          </a:p>
        </p:txBody>
      </p:sp>
      <p:pic>
        <p:nvPicPr>
          <p:cNvPr id="3077" name="Picture 6" descr="nmpra_logo_tra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615268"/>
            <a:ext cx="1304925"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990600"/>
            <a:ext cx="241935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987681"/>
            <a:ext cx="2278413" cy="39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5-Point Star 1"/>
          <p:cNvSpPr/>
          <p:nvPr/>
        </p:nvSpPr>
        <p:spPr>
          <a:xfrm>
            <a:off x="2585605" y="3200400"/>
            <a:ext cx="609600" cy="609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5-Point Star 8"/>
          <p:cNvSpPr/>
          <p:nvPr/>
        </p:nvSpPr>
        <p:spPr>
          <a:xfrm>
            <a:off x="5867400" y="3188855"/>
            <a:ext cx="609600" cy="609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blue and white circle with text&#10;&#10;Description automatically generated">
            <a:extLst>
              <a:ext uri="{FF2B5EF4-FFF2-40B4-BE49-F238E27FC236}">
                <a16:creationId xmlns:a16="http://schemas.microsoft.com/office/drawing/2014/main" id="{4499FAC4-6160-6C57-AE3E-8F979E1F49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387" y="3429000"/>
            <a:ext cx="15732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2754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051">
                                            <p:txEl>
                                              <p:pRg st="1" end="1"/>
                                            </p:txEl>
                                          </p:spTgt>
                                        </p:tgtEl>
                                        <p:attrNameLst>
                                          <p:attrName>style.visibility</p:attrName>
                                        </p:attrNameLst>
                                      </p:cBhvr>
                                      <p:to>
                                        <p:strVal val="visible"/>
                                      </p:to>
                                    </p:set>
                                    <p:anim calcmode="lin" valueType="num">
                                      <p:cBhvr>
                                        <p:cTn id="7" dur="500" fill="hold"/>
                                        <p:tgtEl>
                                          <p:spTgt spid="2051">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051">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0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Get Basic</a:t>
            </a:r>
          </a:p>
        </p:txBody>
      </p:sp>
      <p:sp>
        <p:nvSpPr>
          <p:cNvPr id="3" name="Content Placeholder 2"/>
          <p:cNvSpPr>
            <a:spLocks noGrp="1"/>
          </p:cNvSpPr>
          <p:nvPr>
            <p:ph idx="1"/>
          </p:nvPr>
        </p:nvSpPr>
        <p:spPr>
          <a:xfrm>
            <a:off x="457200" y="1600200"/>
            <a:ext cx="8229600" cy="5181600"/>
          </a:xfrm>
        </p:spPr>
        <p:txBody>
          <a:bodyPr>
            <a:normAutofit fontScale="85000" lnSpcReduction="20000"/>
          </a:bodyPr>
          <a:lstStyle/>
          <a:p>
            <a:pPr>
              <a:buFont typeface="Wingdings" panose="05000000000000000000" pitchFamily="2" charset="2"/>
              <a:buChar char="q"/>
            </a:pPr>
            <a:r>
              <a:rPr lang="en-US" b="1" dirty="0"/>
              <a:t>Internship</a:t>
            </a:r>
          </a:p>
          <a:p>
            <a:pPr lvl="1">
              <a:buFont typeface="Wingdings" panose="05000000000000000000" pitchFamily="2" charset="2"/>
              <a:buChar char="§"/>
            </a:pPr>
            <a:r>
              <a:rPr lang="en-US" dirty="0"/>
              <a:t>The first year out of medical school = The first year of residency = Post Graduate Year 1 (PGY-1)</a:t>
            </a:r>
          </a:p>
          <a:p>
            <a:pPr>
              <a:buFont typeface="Wingdings" panose="05000000000000000000" pitchFamily="2" charset="2"/>
              <a:buChar char="q"/>
            </a:pPr>
            <a:r>
              <a:rPr lang="en-US" b="1" dirty="0"/>
              <a:t>Residency</a:t>
            </a:r>
          </a:p>
          <a:p>
            <a:pPr lvl="1">
              <a:buFont typeface="Wingdings" panose="05000000000000000000" pitchFamily="2" charset="2"/>
              <a:buChar char="§"/>
            </a:pPr>
            <a:r>
              <a:rPr lang="en-US" dirty="0"/>
              <a:t>Depending on the </a:t>
            </a:r>
            <a:r>
              <a:rPr lang="en-US" u="sng" dirty="0"/>
              <a:t>specialty</a:t>
            </a:r>
            <a:r>
              <a:rPr lang="en-US" dirty="0"/>
              <a:t> can be from 1 – 7 years in duration = Post Graduate Years 1 – 7</a:t>
            </a:r>
          </a:p>
          <a:p>
            <a:pPr>
              <a:buFont typeface="Wingdings" panose="05000000000000000000" pitchFamily="2" charset="2"/>
              <a:buChar char="q"/>
            </a:pPr>
            <a:r>
              <a:rPr lang="en-US" b="1" dirty="0"/>
              <a:t>Combined specialties </a:t>
            </a:r>
          </a:p>
          <a:p>
            <a:pPr lvl="1">
              <a:buFont typeface="Wingdings" panose="05000000000000000000" pitchFamily="2" charset="2"/>
              <a:buChar char="§"/>
            </a:pPr>
            <a:r>
              <a:rPr lang="en-US" dirty="0"/>
              <a:t>Two or more residency specialties offered together: med-peds, internal medicine-emergency medicine, pediatrics-psychiatry-child &amp; adolescent psychiatry</a:t>
            </a:r>
          </a:p>
          <a:p>
            <a:pPr>
              <a:buFont typeface="Wingdings" panose="05000000000000000000" pitchFamily="2" charset="2"/>
              <a:buChar char="q"/>
            </a:pPr>
            <a:r>
              <a:rPr lang="en-US" b="1" dirty="0"/>
              <a:t>Fellowship</a:t>
            </a:r>
          </a:p>
          <a:p>
            <a:pPr lvl="1">
              <a:buFont typeface="Wingdings" panose="05000000000000000000" pitchFamily="2" charset="2"/>
              <a:buChar char="§"/>
            </a:pPr>
            <a:r>
              <a:rPr lang="en-US" dirty="0"/>
              <a:t>A physician may also choose to continue their training for a </a:t>
            </a:r>
            <a:r>
              <a:rPr lang="en-US" u="sng" dirty="0"/>
              <a:t>sub-specialty</a:t>
            </a:r>
            <a:r>
              <a:rPr lang="en-US" dirty="0"/>
              <a:t> such as cardiology, critical care, pediatric emergency medicine, geriatrics, bariatric surgery, adolescent gynecology</a:t>
            </a:r>
          </a:p>
          <a:p>
            <a:pPr lvl="1"/>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609600"/>
            <a:ext cx="1378027" cy="871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915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1"/>
          <p:cNvSpPr>
            <a:spLocks noGrp="1" noChangeArrowheads="1"/>
          </p:cNvSpPr>
          <p:nvPr>
            <p:ph type="title"/>
          </p:nvPr>
        </p:nvSpPr>
        <p:spPr>
          <a:xfrm>
            <a:off x="457200" y="228600"/>
            <a:ext cx="8229600" cy="914400"/>
          </a:xfrm>
        </p:spPr>
        <p:txBody>
          <a:bodyPr/>
          <a:lstStyle/>
          <a:p>
            <a:pPr eaLnBrk="1" hangingPunct="1"/>
            <a:r>
              <a:rPr lang="en-US" altLang="en-US" dirty="0"/>
              <a:t>Residency Programs: Dec 2024</a:t>
            </a:r>
          </a:p>
        </p:txBody>
      </p:sp>
      <p:graphicFrame>
        <p:nvGraphicFramePr>
          <p:cNvPr id="306557" name="Group 381"/>
          <p:cNvGraphicFramePr>
            <a:graphicFrameLocks noGrp="1"/>
          </p:cNvGraphicFramePr>
          <p:nvPr>
            <p:ph idx="1"/>
            <p:extLst>
              <p:ext uri="{D42A27DB-BD31-4B8C-83A1-F6EECF244321}">
                <p14:modId xmlns:p14="http://schemas.microsoft.com/office/powerpoint/2010/main" val="131748385"/>
              </p:ext>
            </p:extLst>
          </p:nvPr>
        </p:nvGraphicFramePr>
        <p:xfrm>
          <a:off x="457200" y="1127760"/>
          <a:ext cx="8229600" cy="5120640"/>
        </p:xfrm>
        <a:graphic>
          <a:graphicData uri="http://schemas.openxmlformats.org/drawingml/2006/table">
            <a:tbl>
              <a:tblPr/>
              <a:tblGrid>
                <a:gridCol w="3334407">
                  <a:extLst>
                    <a:ext uri="{9D8B030D-6E8A-4147-A177-3AD203B41FA5}">
                      <a16:colId xmlns:a16="http://schemas.microsoft.com/office/drawing/2014/main" val="20000"/>
                    </a:ext>
                  </a:extLst>
                </a:gridCol>
                <a:gridCol w="1631731">
                  <a:extLst>
                    <a:ext uri="{9D8B030D-6E8A-4147-A177-3AD203B41FA5}">
                      <a16:colId xmlns:a16="http://schemas.microsoft.com/office/drawing/2014/main" val="20001"/>
                    </a:ext>
                  </a:extLst>
                </a:gridCol>
                <a:gridCol w="1631731">
                  <a:extLst>
                    <a:ext uri="{9D8B030D-6E8A-4147-A177-3AD203B41FA5}">
                      <a16:colId xmlns:a16="http://schemas.microsoft.com/office/drawing/2014/main" val="20002"/>
                    </a:ext>
                  </a:extLst>
                </a:gridCol>
                <a:gridCol w="1631731">
                  <a:extLst>
                    <a:ext uri="{9D8B030D-6E8A-4147-A177-3AD203B41FA5}">
                      <a16:colId xmlns:a16="http://schemas.microsoft.com/office/drawing/2014/main" val="20003"/>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mn-lt"/>
                        </a:rPr>
                        <a:t>Program Type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mn-lt"/>
                        </a:rPr>
                        <a:t>Number Programs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mn-lt"/>
                        </a:rPr>
                        <a:t>Approximate # Residents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mn-lt"/>
                        </a:rPr>
                        <a:t>Duration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9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Pediatrics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219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9,488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Internal Medicine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686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32,912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96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mn-lt"/>
                        </a:rPr>
                        <a:t>Med-Peds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mn-lt"/>
                        </a:rPr>
                        <a:t>Combined specialty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Tx/>
                        <a:buSzTx/>
                        <a:buFontTx/>
                        <a:buNone/>
                        <a:tabLst/>
                      </a:pPr>
                      <a:r>
                        <a:rPr kumimoji="0" lang="en-US" sz="2400" b="1" i="0" u="none" strike="noStrike" cap="none" normalizeH="0" baseline="0" dirty="0">
                          <a:ln>
                            <a:noFill/>
                          </a:ln>
                          <a:solidFill>
                            <a:schemeClr val="tx1"/>
                          </a:solidFill>
                          <a:effectLst/>
                          <a:latin typeface="+mn-lt"/>
                        </a:rPr>
                        <a:t>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Tx/>
                        <a:buSzTx/>
                        <a:buFontTx/>
                        <a:buNone/>
                        <a:tabLst/>
                      </a:pPr>
                      <a:r>
                        <a:rPr kumimoji="0" lang="en-US" sz="2400" b="1" i="0" u="none" strike="noStrike" cap="none" normalizeH="0" baseline="0" dirty="0">
                          <a:ln>
                            <a:noFill/>
                          </a:ln>
                          <a:solidFill>
                            <a:schemeClr val="tx1"/>
                          </a:solidFill>
                          <a:effectLst/>
                          <a:latin typeface="+mn-lt"/>
                        </a:rPr>
                        <a:t>1,550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Tx/>
                        <a:buSzTx/>
                        <a:buFontTx/>
                        <a:buNone/>
                        <a:tabLst/>
                      </a:pPr>
                      <a:r>
                        <a:rPr kumimoji="0" lang="en-US" sz="2400" b="1" i="0" u="none" strike="noStrike" cap="none" normalizeH="0" baseline="0" dirty="0">
                          <a:ln>
                            <a:noFill/>
                          </a:ln>
                          <a:solidFill>
                            <a:schemeClr val="tx1"/>
                          </a:solidFill>
                          <a:effectLst/>
                          <a:latin typeface="+mn-lt"/>
                        </a:rPr>
                        <a:t>4 years</a:t>
                      </a:r>
                    </a:p>
                    <a:p>
                      <a:pPr marL="0" marR="0" lvl="0" indent="0" algn="ctr" defTabSz="914400" rtl="0" eaLnBrk="1" fontAlgn="base" latinLnBrk="0" hangingPunct="1">
                        <a:lnSpc>
                          <a:spcPct val="100000"/>
                        </a:lnSpc>
                        <a:spcBef>
                          <a:spcPts val="1200"/>
                        </a:spcBef>
                        <a:spcAft>
                          <a:spcPct val="0"/>
                        </a:spcAft>
                        <a:buClrTx/>
                        <a:buSzTx/>
                        <a:buFontTx/>
                        <a:buNone/>
                        <a:tabLst/>
                      </a:pPr>
                      <a:r>
                        <a:rPr kumimoji="0" lang="en-US" sz="2400" b="1" i="0" u="none" strike="noStrike" cap="none" normalizeH="0" baseline="0" dirty="0">
                          <a:ln>
                            <a:noFill/>
                          </a:ln>
                          <a:solidFill>
                            <a:schemeClr val="tx1"/>
                          </a:solidFill>
                          <a:effectLst/>
                          <a:latin typeface="+mn-lt"/>
                        </a:rPr>
                        <a:t>not 6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Family Medicine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819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15,221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Obstetrics-Gynecology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5,996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4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General Surgery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368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10,741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n-lt"/>
                        </a:rPr>
                        <a:t>5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Footer Placeholder 2">
            <a:extLst>
              <a:ext uri="{FF2B5EF4-FFF2-40B4-BE49-F238E27FC236}">
                <a16:creationId xmlns:a16="http://schemas.microsoft.com/office/drawing/2014/main" id="{492FB179-C1BD-4256-AD71-3549EE4995F5}"/>
              </a:ext>
            </a:extLst>
          </p:cNvPr>
          <p:cNvSpPr>
            <a:spLocks noGrp="1"/>
          </p:cNvSpPr>
          <p:nvPr>
            <p:ph type="ftr" sz="quarter" idx="11"/>
          </p:nvPr>
        </p:nvSpPr>
        <p:spPr>
          <a:xfrm>
            <a:off x="152400" y="6476999"/>
            <a:ext cx="8763000" cy="533401"/>
          </a:xfrm>
        </p:spPr>
        <p:txBody>
          <a:bodyPr/>
          <a:lstStyle/>
          <a:p>
            <a:r>
              <a:rPr lang="en-US" sz="1800" b="0" i="0" dirty="0">
                <a:solidFill>
                  <a:srgbClr val="333333"/>
                </a:solidFill>
                <a:effectLst/>
                <a:latin typeface="+mj-lt"/>
              </a:rPr>
              <a:t>Andrews JS, Mathews C, Kolli S. Graduate Medical Education, 2024-2025. </a:t>
            </a:r>
            <a:r>
              <a:rPr lang="en-US" sz="1800" b="0" i="1" dirty="0">
                <a:solidFill>
                  <a:srgbClr val="333333"/>
                </a:solidFill>
                <a:effectLst/>
                <a:latin typeface="+mj-lt"/>
              </a:rPr>
              <a:t>JAMA.</a:t>
            </a:r>
            <a:r>
              <a:rPr lang="en-US" sz="1800" b="0" i="0" dirty="0">
                <a:solidFill>
                  <a:srgbClr val="333333"/>
                </a:solidFill>
                <a:effectLst/>
                <a:latin typeface="+mj-lt"/>
              </a:rPr>
              <a:t> 2025;334(17):1572-1598. </a:t>
            </a:r>
            <a:r>
              <a:rPr lang="en-US" dirty="0">
                <a:hlinkClick r:id="rId3"/>
              </a:rPr>
              <a:t>10.1001/jama.2025.14728</a:t>
            </a:r>
            <a:endParaRPr lang="en-US" dirty="0"/>
          </a:p>
          <a:p>
            <a:endParaRPr lang="en-US" sz="1800" dirty="0">
              <a:solidFill>
                <a:schemeClr val="bg1">
                  <a:lumMod val="50000"/>
                </a:schemeClr>
              </a:solidFill>
              <a:latin typeface="+mj-lt"/>
            </a:endParaRPr>
          </a:p>
        </p:txBody>
      </p:sp>
    </p:spTree>
    <p:extLst>
      <p:ext uri="{BB962C8B-B14F-4D97-AF65-F5344CB8AC3E}">
        <p14:creationId xmlns:p14="http://schemas.microsoft.com/office/powerpoint/2010/main" val="1239164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z="4000" dirty="0"/>
              <a:t>Who We Are As Med-Peds</a:t>
            </a:r>
          </a:p>
        </p:txBody>
      </p:sp>
      <p:sp>
        <p:nvSpPr>
          <p:cNvPr id="6147" name="Rectangle 3"/>
          <p:cNvSpPr>
            <a:spLocks noGrp="1" noChangeArrowheads="1"/>
          </p:cNvSpPr>
          <p:nvPr>
            <p:ph type="body" sz="half" idx="1"/>
          </p:nvPr>
        </p:nvSpPr>
        <p:spPr>
          <a:xfrm>
            <a:off x="304800" y="1295400"/>
            <a:ext cx="4038600" cy="4343400"/>
          </a:xfrm>
        </p:spPr>
        <p:txBody>
          <a:bodyPr/>
          <a:lstStyle/>
          <a:p>
            <a:pPr marL="0" indent="0" eaLnBrk="1" hangingPunct="1">
              <a:buNone/>
            </a:pPr>
            <a:r>
              <a:rPr lang="en-US" altLang="en-US" b="1" dirty="0"/>
              <a:t>Pediatricians</a:t>
            </a:r>
            <a:r>
              <a:rPr lang="en-US" altLang="en-US" dirty="0"/>
              <a:t> are specialists for children</a:t>
            </a:r>
          </a:p>
        </p:txBody>
      </p:sp>
      <p:sp>
        <p:nvSpPr>
          <p:cNvPr id="6148" name="Rectangle 4"/>
          <p:cNvSpPr>
            <a:spLocks noGrp="1" noChangeArrowheads="1"/>
          </p:cNvSpPr>
          <p:nvPr>
            <p:ph type="body" sz="half" idx="2"/>
          </p:nvPr>
        </p:nvSpPr>
        <p:spPr>
          <a:xfrm>
            <a:off x="5334000" y="1295401"/>
            <a:ext cx="3733800" cy="4419600"/>
          </a:xfrm>
        </p:spPr>
        <p:txBody>
          <a:bodyPr/>
          <a:lstStyle/>
          <a:p>
            <a:pPr marL="0" indent="0" eaLnBrk="1" hangingPunct="1">
              <a:spcBef>
                <a:spcPts val="0"/>
              </a:spcBef>
              <a:buNone/>
            </a:pPr>
            <a:r>
              <a:rPr lang="en-US" altLang="en-US" b="1" dirty="0"/>
              <a:t>Internists </a:t>
            </a:r>
            <a:r>
              <a:rPr lang="en-US" altLang="en-US" dirty="0"/>
              <a:t>are </a:t>
            </a:r>
          </a:p>
          <a:p>
            <a:pPr marL="0" indent="0" eaLnBrk="1" hangingPunct="1">
              <a:spcBef>
                <a:spcPts val="0"/>
              </a:spcBef>
              <a:buNone/>
            </a:pPr>
            <a:r>
              <a:rPr lang="en-US" altLang="en-US" dirty="0"/>
              <a:t>specialists for adults</a:t>
            </a:r>
          </a:p>
        </p:txBody>
      </p:sp>
      <p:sp>
        <p:nvSpPr>
          <p:cNvPr id="6149" name="Text Box 5"/>
          <p:cNvSpPr txBox="1">
            <a:spLocks noChangeArrowheads="1"/>
          </p:cNvSpPr>
          <p:nvPr/>
        </p:nvSpPr>
        <p:spPr bwMode="auto">
          <a:xfrm>
            <a:off x="2362200" y="5105400"/>
            <a:ext cx="426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50000"/>
              </a:spcBef>
              <a:buFontTx/>
              <a:buNone/>
            </a:pPr>
            <a:endParaRPr lang="en-US" altLang="en-US" sz="1800" dirty="0">
              <a:solidFill>
                <a:schemeClr val="tx1"/>
              </a:solidFill>
            </a:endParaRPr>
          </a:p>
        </p:txBody>
      </p:sp>
      <p:pic>
        <p:nvPicPr>
          <p:cNvPr id="268296" name="Picture 8" descr="Pict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225925"/>
            <a:ext cx="3124200"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297" name="Picture 9" descr="Picture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117975"/>
            <a:ext cx="3200400"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04800" y="2438400"/>
            <a:ext cx="8382000" cy="1708160"/>
          </a:xfrm>
          <a:prstGeom prst="rect">
            <a:avLst/>
          </a:prstGeom>
          <a:noFill/>
        </p:spPr>
        <p:txBody>
          <a:bodyPr wrap="square" rtlCol="0">
            <a:spAutoFit/>
          </a:bodyPr>
          <a:lstStyle/>
          <a:p>
            <a:pPr algn="ctr">
              <a:lnSpc>
                <a:spcPts val="1800"/>
              </a:lnSpc>
              <a:spcAft>
                <a:spcPts val="1200"/>
              </a:spcAft>
            </a:pPr>
            <a:r>
              <a:rPr lang="en-US" altLang="en-US" sz="2400" noProof="1"/>
              <a:t>As Med-Peds physicians we provide care in </a:t>
            </a:r>
            <a:r>
              <a:rPr lang="en-US" altLang="en-US" sz="2400" u="sng" noProof="1"/>
              <a:t>two</a:t>
            </a:r>
            <a:r>
              <a:rPr lang="en-US" altLang="en-US" sz="2400" noProof="1"/>
              <a:t> </a:t>
            </a:r>
            <a:r>
              <a:rPr lang="en-US" altLang="en-US" sz="2400" dirty="0"/>
              <a:t>specialties</a:t>
            </a:r>
            <a:r>
              <a:rPr lang="en-US" altLang="en-US" sz="2400" noProof="1"/>
              <a:t>, </a:t>
            </a:r>
          </a:p>
          <a:p>
            <a:pPr algn="ctr">
              <a:lnSpc>
                <a:spcPts val="1800"/>
              </a:lnSpc>
              <a:spcAft>
                <a:spcPts val="1200"/>
              </a:spcAft>
            </a:pPr>
            <a:r>
              <a:rPr lang="en-US" altLang="en-US" sz="2400" noProof="1"/>
              <a:t>complete </a:t>
            </a:r>
            <a:r>
              <a:rPr lang="en-US" altLang="en-US" sz="2400" u="sng" noProof="1"/>
              <a:t>two</a:t>
            </a:r>
            <a:r>
              <a:rPr lang="en-US" altLang="en-US" sz="2400" noProof="1"/>
              <a:t> type residency programs, </a:t>
            </a:r>
          </a:p>
          <a:p>
            <a:pPr algn="ctr">
              <a:lnSpc>
                <a:spcPts val="1800"/>
              </a:lnSpc>
              <a:spcAft>
                <a:spcPts val="1200"/>
              </a:spcAft>
            </a:pPr>
            <a:r>
              <a:rPr lang="en-US" altLang="en-US" sz="2400" noProof="1"/>
              <a:t>take </a:t>
            </a:r>
            <a:r>
              <a:rPr lang="en-US" altLang="en-US" sz="2400" u="sng" noProof="1"/>
              <a:t>two</a:t>
            </a:r>
            <a:r>
              <a:rPr lang="en-US" altLang="en-US" sz="2400" noProof="1"/>
              <a:t> separate Board Certifications (Internal Medicine &amp; Pediatrics), </a:t>
            </a:r>
          </a:p>
          <a:p>
            <a:pPr algn="ctr">
              <a:lnSpc>
                <a:spcPts val="1800"/>
              </a:lnSpc>
              <a:spcAft>
                <a:spcPts val="1200"/>
              </a:spcAft>
            </a:pPr>
            <a:r>
              <a:rPr lang="en-US" altLang="en-US" sz="2400" noProof="1"/>
              <a:t>care for </a:t>
            </a:r>
            <a:r>
              <a:rPr lang="en-US" altLang="en-US" sz="2400" u="sng" noProof="1"/>
              <a:t>two</a:t>
            </a:r>
            <a:r>
              <a:rPr lang="en-US" altLang="en-US" sz="2400" noProof="1"/>
              <a:t> groups of people</a:t>
            </a:r>
            <a:endParaRPr lang="en-US" sz="2400" dirty="0"/>
          </a:p>
        </p:txBody>
      </p:sp>
      <p:sp>
        <p:nvSpPr>
          <p:cNvPr id="4" name="TextBox 3"/>
          <p:cNvSpPr txBox="1"/>
          <p:nvPr/>
        </p:nvSpPr>
        <p:spPr>
          <a:xfrm>
            <a:off x="381000" y="6260068"/>
            <a:ext cx="8305800" cy="461665"/>
          </a:xfrm>
          <a:prstGeom prst="rect">
            <a:avLst/>
          </a:prstGeom>
          <a:noFill/>
        </p:spPr>
        <p:txBody>
          <a:bodyPr wrap="square" rtlCol="0">
            <a:spAutoFit/>
          </a:bodyPr>
          <a:lstStyle/>
          <a:p>
            <a:pPr algn="ctr"/>
            <a:r>
              <a:rPr lang="en-US" sz="2400" b="1" dirty="0"/>
              <a:t>As Med-Peds physicians we are specialists for a population</a:t>
            </a:r>
          </a:p>
        </p:txBody>
      </p:sp>
      <p:sp>
        <p:nvSpPr>
          <p:cNvPr id="5" name="Rounded Rectangle 4"/>
          <p:cNvSpPr/>
          <p:nvPr/>
        </p:nvSpPr>
        <p:spPr>
          <a:xfrm>
            <a:off x="5181600" y="1332090"/>
            <a:ext cx="3886200" cy="990600"/>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dirty="0"/>
          </a:p>
        </p:txBody>
      </p:sp>
      <p:sp>
        <p:nvSpPr>
          <p:cNvPr id="12" name="Rounded Rectangle 11"/>
          <p:cNvSpPr/>
          <p:nvPr/>
        </p:nvSpPr>
        <p:spPr>
          <a:xfrm>
            <a:off x="76200" y="1332090"/>
            <a:ext cx="3886200" cy="990600"/>
          </a:xfrm>
          <a:prstGeom prst="roundRect">
            <a:avLst/>
          </a:pr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dirty="0"/>
          </a:p>
        </p:txBody>
      </p:sp>
      <p:sp>
        <p:nvSpPr>
          <p:cNvPr id="6" name="Plus 5"/>
          <p:cNvSpPr/>
          <p:nvPr/>
        </p:nvSpPr>
        <p:spPr>
          <a:xfrm>
            <a:off x="4305300" y="1524000"/>
            <a:ext cx="419100" cy="4572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Equal 6"/>
          <p:cNvSpPr/>
          <p:nvPr/>
        </p:nvSpPr>
        <p:spPr>
          <a:xfrm>
            <a:off x="152400" y="6310700"/>
            <a:ext cx="381000" cy="3949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9881179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829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8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dirty="0"/>
              <a:t>The Versatile Med-Peds Physician</a:t>
            </a:r>
          </a:p>
        </p:txBody>
      </p:sp>
      <p:pic>
        <p:nvPicPr>
          <p:cNvPr id="9219" name="Picture 14" descr="Picture5"/>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835025" y="1295400"/>
            <a:ext cx="3279775" cy="2672409"/>
          </a:xfrm>
        </p:spPr>
      </p:pic>
      <p:sp>
        <p:nvSpPr>
          <p:cNvPr id="9220" name="Text Box 5"/>
          <p:cNvSpPr txBox="1">
            <a:spLocks noChangeArrowheads="1"/>
          </p:cNvSpPr>
          <p:nvPr/>
        </p:nvSpPr>
        <p:spPr bwMode="auto">
          <a:xfrm>
            <a:off x="609600" y="4050268"/>
            <a:ext cx="3917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r>
              <a:rPr lang="en-US" altLang="en-US" sz="1800" dirty="0">
                <a:solidFill>
                  <a:schemeClr val="tx1"/>
                </a:solidFill>
                <a:latin typeface="+mn-lt"/>
              </a:rPr>
              <a:t>Survivors of chronic health conditions</a:t>
            </a:r>
            <a:endParaRPr lang="en-US" altLang="en-US" sz="1800" dirty="0"/>
          </a:p>
        </p:txBody>
      </p:sp>
      <p:sp>
        <p:nvSpPr>
          <p:cNvPr id="9221" name="Text Box 6"/>
          <p:cNvSpPr txBox="1">
            <a:spLocks noChangeArrowheads="1"/>
          </p:cNvSpPr>
          <p:nvPr/>
        </p:nvSpPr>
        <p:spPr bwMode="auto">
          <a:xfrm>
            <a:off x="5029200" y="3581400"/>
            <a:ext cx="350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r>
              <a:rPr lang="en-US" altLang="en-US" sz="1800" dirty="0">
                <a:solidFill>
                  <a:schemeClr val="tx1"/>
                </a:solidFill>
                <a:latin typeface="+mn-lt"/>
              </a:rPr>
              <a:t>Treat/prevent common diseases</a:t>
            </a:r>
          </a:p>
        </p:txBody>
      </p:sp>
      <p:sp>
        <p:nvSpPr>
          <p:cNvPr id="9222" name="Text Box 7"/>
          <p:cNvSpPr txBox="1">
            <a:spLocks noChangeArrowheads="1"/>
          </p:cNvSpPr>
          <p:nvPr/>
        </p:nvSpPr>
        <p:spPr bwMode="auto">
          <a:xfrm>
            <a:off x="6019800" y="6019800"/>
            <a:ext cx="156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r>
              <a:rPr lang="en-US" altLang="en-US" sz="1800" dirty="0">
                <a:solidFill>
                  <a:schemeClr val="tx1"/>
                </a:solidFill>
                <a:latin typeface="+mn-lt"/>
              </a:rPr>
              <a:t>Global</a:t>
            </a:r>
            <a:r>
              <a:rPr lang="en-US" altLang="en-US" sz="1800" dirty="0">
                <a:latin typeface="+mn-lt"/>
              </a:rPr>
              <a:t> </a:t>
            </a:r>
            <a:r>
              <a:rPr lang="en-US" altLang="en-US" sz="1800" dirty="0">
                <a:solidFill>
                  <a:schemeClr val="tx1"/>
                </a:solidFill>
                <a:latin typeface="+mn-lt"/>
              </a:rPr>
              <a:t>Health</a:t>
            </a:r>
          </a:p>
        </p:txBody>
      </p:sp>
      <p:pic>
        <p:nvPicPr>
          <p:cNvPr id="9223" name="Picture 19" descr="Picture7"/>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176838" y="4187825"/>
            <a:ext cx="2979737" cy="1687513"/>
          </a:xfrm>
        </p:spPr>
      </p:pic>
      <p:pic>
        <p:nvPicPr>
          <p:cNvPr id="9224" name="Picture 25" descr="Go to fullsize image">
            <a:hlinkClick r:id="rId5"/>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a:xfrm>
            <a:off x="5851525" y="1371600"/>
            <a:ext cx="1616075" cy="2209800"/>
          </a:xfrm>
        </p:spPr>
      </p:pic>
      <p:sp>
        <p:nvSpPr>
          <p:cNvPr id="10" name="Rectangle 9"/>
          <p:cNvSpPr/>
          <p:nvPr/>
        </p:nvSpPr>
        <p:spPr>
          <a:xfrm>
            <a:off x="533400" y="4495800"/>
            <a:ext cx="4375150"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285750" indent="-285750">
              <a:buFont typeface="Wingdings" panose="05000000000000000000" pitchFamily="2" charset="2"/>
              <a:buChar char="Ø"/>
            </a:pPr>
            <a:r>
              <a:rPr lang="en-US" altLang="en-US" b="1" dirty="0"/>
              <a:t>We draw from the skills and abilities of internists &amp; pediatricians to care for individuals and generations of families </a:t>
            </a:r>
          </a:p>
          <a:p>
            <a:pPr marL="285750" indent="-285750">
              <a:buFont typeface="Wingdings" panose="05000000000000000000" pitchFamily="2" charset="2"/>
              <a:buChar char="Ø"/>
            </a:pPr>
            <a:r>
              <a:rPr lang="en-US" altLang="en-US" b="1" dirty="0"/>
              <a:t>Flexibility and versatility are synonymous with Med-Peds</a:t>
            </a:r>
          </a:p>
          <a:p>
            <a:pPr marL="285750" indent="-285750">
              <a:buFont typeface="Wingdings" panose="05000000000000000000" pitchFamily="2" charset="2"/>
              <a:buChar char="Ø"/>
            </a:pPr>
            <a:r>
              <a:rPr lang="en-US" altLang="en-US" b="1" dirty="0"/>
              <a:t>Graduates follow many careers paths that can change over time</a:t>
            </a:r>
          </a:p>
        </p:txBody>
      </p:sp>
    </p:spTree>
    <p:extLst>
      <p:ext uri="{BB962C8B-B14F-4D97-AF65-F5344CB8AC3E}">
        <p14:creationId xmlns:p14="http://schemas.microsoft.com/office/powerpoint/2010/main" val="3012363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sz="quarter"/>
          </p:nvPr>
        </p:nvSpPr>
        <p:spPr/>
        <p:txBody>
          <a:bodyPr/>
          <a:lstStyle/>
          <a:p>
            <a:pPr eaLnBrk="1" hangingPunct="1"/>
            <a:r>
              <a:rPr lang="en-US" altLang="en-US" dirty="0"/>
              <a:t>The Versatile Med-Peds Physician</a:t>
            </a:r>
          </a:p>
        </p:txBody>
      </p:sp>
      <p:sp>
        <p:nvSpPr>
          <p:cNvPr id="10243" name="Text Box 5"/>
          <p:cNvSpPr txBox="1">
            <a:spLocks noChangeArrowheads="1"/>
          </p:cNvSpPr>
          <p:nvPr/>
        </p:nvSpPr>
        <p:spPr bwMode="auto">
          <a:xfrm>
            <a:off x="1295400" y="3040063"/>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50000"/>
              </a:spcBef>
              <a:buFontTx/>
              <a:buNone/>
            </a:pPr>
            <a:endParaRPr lang="en-US" altLang="en-US" sz="1800" dirty="0">
              <a:solidFill>
                <a:schemeClr val="tx1"/>
              </a:solidFill>
            </a:endParaRPr>
          </a:p>
        </p:txBody>
      </p:sp>
      <p:sp>
        <p:nvSpPr>
          <p:cNvPr id="10244" name="Text Box 6"/>
          <p:cNvSpPr txBox="1">
            <a:spLocks noChangeArrowheads="1"/>
          </p:cNvSpPr>
          <p:nvPr/>
        </p:nvSpPr>
        <p:spPr bwMode="auto">
          <a:xfrm>
            <a:off x="4876800" y="1600200"/>
            <a:ext cx="145660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r>
              <a:rPr lang="en-US" altLang="en-US" sz="1800" dirty="0">
                <a:solidFill>
                  <a:schemeClr val="tx1"/>
                </a:solidFill>
                <a:latin typeface="+mn-lt"/>
              </a:rPr>
              <a:t>Preventative care for families</a:t>
            </a:r>
          </a:p>
        </p:txBody>
      </p:sp>
      <p:sp>
        <p:nvSpPr>
          <p:cNvPr id="10245" name="Text Box 7"/>
          <p:cNvSpPr txBox="1">
            <a:spLocks noChangeArrowheads="1"/>
          </p:cNvSpPr>
          <p:nvPr/>
        </p:nvSpPr>
        <p:spPr bwMode="auto">
          <a:xfrm>
            <a:off x="533400" y="6172200"/>
            <a:ext cx="2492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r>
              <a:rPr lang="en-US" altLang="en-US" sz="1800" dirty="0">
                <a:solidFill>
                  <a:schemeClr val="tx1"/>
                </a:solidFill>
                <a:latin typeface="+mn-lt"/>
              </a:rPr>
              <a:t>Adolescents have unique needs</a:t>
            </a:r>
          </a:p>
        </p:txBody>
      </p:sp>
      <p:sp>
        <p:nvSpPr>
          <p:cNvPr id="10246" name="Text Box 8"/>
          <p:cNvSpPr txBox="1">
            <a:spLocks noChangeArrowheads="1"/>
          </p:cNvSpPr>
          <p:nvPr/>
        </p:nvSpPr>
        <p:spPr bwMode="auto">
          <a:xfrm>
            <a:off x="6126163" y="46847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endParaRPr lang="en-US" altLang="en-US" sz="1800" dirty="0">
              <a:solidFill>
                <a:schemeClr val="tx1"/>
              </a:solidFill>
            </a:endParaRPr>
          </a:p>
        </p:txBody>
      </p:sp>
      <p:sp>
        <p:nvSpPr>
          <p:cNvPr id="10247" name="Text Box 9"/>
          <p:cNvSpPr txBox="1">
            <a:spLocks noChangeArrowheads="1"/>
          </p:cNvSpPr>
          <p:nvPr/>
        </p:nvSpPr>
        <p:spPr bwMode="auto">
          <a:xfrm>
            <a:off x="7239000" y="6096000"/>
            <a:ext cx="144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r>
              <a:rPr lang="en-US" altLang="en-US" sz="1800" dirty="0">
                <a:solidFill>
                  <a:schemeClr val="tx1"/>
                </a:solidFill>
                <a:latin typeface="+mn-lt"/>
              </a:rPr>
              <a:t>ICU settings	</a:t>
            </a:r>
          </a:p>
        </p:txBody>
      </p:sp>
      <p:pic>
        <p:nvPicPr>
          <p:cNvPr id="10248" name="Picture 10" descr="V3015008F"/>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6958110" y="4437119"/>
            <a:ext cx="2009580" cy="1604169"/>
          </a:xfrm>
        </p:spPr>
      </p:pic>
      <p:pic>
        <p:nvPicPr>
          <p:cNvPr id="10249" name="Picture 12" descr="Picture8"/>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611743" y="4022725"/>
            <a:ext cx="1367314" cy="2057400"/>
          </a:xfrm>
        </p:spPr>
      </p:pic>
      <p:pic>
        <p:nvPicPr>
          <p:cNvPr id="10250" name="Picture 14" descr="Picture9"/>
          <p:cNvPicPr>
            <a:picLocks noGrp="1" noChangeAspect="1" noChangeArrowheads="1"/>
          </p:cNvPicPr>
          <p:nvPr>
            <p:ph sz="quarter" idx="1"/>
          </p:nvPr>
        </p:nvPicPr>
        <p:blipFill>
          <a:blip r:embed="rId5">
            <a:extLst>
              <a:ext uri="{28A0092B-C50C-407E-A947-70E740481C1C}">
                <a14:useLocalDpi xmlns:a14="http://schemas.microsoft.com/office/drawing/2010/main" val="0"/>
              </a:ext>
            </a:extLst>
          </a:blip>
          <a:srcRect/>
          <a:stretch>
            <a:fillRect/>
          </a:stretch>
        </p:blipFill>
        <p:spPr>
          <a:xfrm>
            <a:off x="6477000" y="1278659"/>
            <a:ext cx="2286000" cy="1547202"/>
          </a:xfrm>
        </p:spPr>
      </p:pic>
      <p:sp>
        <p:nvSpPr>
          <p:cNvPr id="2" name="AutoShape 2" descr="Image result for rural america"/>
          <p:cNvSpPr>
            <a:spLocks noChangeAspect="1" noChangeArrowheads="1"/>
          </p:cNvSpPr>
          <p:nvPr/>
        </p:nvSpPr>
        <p:spPr bwMode="auto">
          <a:xfrm>
            <a:off x="1016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4" descr="Image result for rural america"/>
          <p:cNvSpPr>
            <a:spLocks noChangeAspect="1" noChangeArrowheads="1"/>
          </p:cNvSpPr>
          <p:nvPr/>
        </p:nvSpPr>
        <p:spPr bwMode="auto">
          <a:xfrm>
            <a:off x="2540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800" y="1276350"/>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 Box 7"/>
          <p:cNvSpPr txBox="1">
            <a:spLocks noChangeArrowheads="1"/>
          </p:cNvSpPr>
          <p:nvPr/>
        </p:nvSpPr>
        <p:spPr bwMode="auto">
          <a:xfrm>
            <a:off x="558800" y="3223419"/>
            <a:ext cx="249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0"/>
              </a:spcBef>
              <a:buFontTx/>
              <a:buNone/>
            </a:pPr>
            <a:r>
              <a:rPr lang="en-US" altLang="en-US" sz="1800" dirty="0">
                <a:solidFill>
                  <a:schemeClr val="tx1"/>
                </a:solidFill>
                <a:latin typeface="+mn-lt"/>
              </a:rPr>
              <a:t>Rural settings</a:t>
            </a:r>
          </a:p>
        </p:txBody>
      </p:sp>
      <p:sp>
        <p:nvSpPr>
          <p:cNvPr id="16" name="TextBox 15"/>
          <p:cNvSpPr txBox="1"/>
          <p:nvPr/>
        </p:nvSpPr>
        <p:spPr>
          <a:xfrm>
            <a:off x="2362200" y="3276600"/>
            <a:ext cx="4419600" cy="34778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altLang="en-US" sz="2000" b="1" dirty="0"/>
              <a:t>Can you imagine anyone better prepared than a med-peds physician for these patients?</a:t>
            </a:r>
          </a:p>
          <a:p>
            <a:endParaRPr lang="en-US" altLang="en-US" sz="2000" b="1" dirty="0"/>
          </a:p>
          <a:p>
            <a:pPr marL="285750" indent="-285750">
              <a:buFont typeface="Wingdings" panose="05000000000000000000" pitchFamily="2" charset="2"/>
              <a:buChar char="Ø"/>
            </a:pPr>
            <a:r>
              <a:rPr lang="en-US" altLang="en-US" sz="2000" b="1" dirty="0"/>
              <a:t>You can choose from primary care, hospital care and subspecialty care or some combination</a:t>
            </a:r>
          </a:p>
          <a:p>
            <a:pPr marL="285750" indent="-285750">
              <a:buFont typeface="Wingdings" panose="05000000000000000000" pitchFamily="2" charset="2"/>
              <a:buChar char="Ø"/>
            </a:pPr>
            <a:endParaRPr lang="en-US" altLang="en-US" sz="2000" b="1" dirty="0"/>
          </a:p>
          <a:p>
            <a:pPr marL="285750" indent="-285750">
              <a:buFont typeface="Wingdings" panose="05000000000000000000" pitchFamily="2" charset="2"/>
              <a:buChar char="Ø"/>
            </a:pPr>
            <a:r>
              <a:rPr lang="en-US" altLang="en-US" sz="2000" b="1" dirty="0"/>
              <a:t>We are able to tailor our practices to what the community, individual and your needs </a:t>
            </a:r>
          </a:p>
        </p:txBody>
      </p:sp>
    </p:spTree>
    <p:extLst>
      <p:ext uri="{BB962C8B-B14F-4D97-AF65-F5344CB8AC3E}">
        <p14:creationId xmlns:p14="http://schemas.microsoft.com/office/powerpoint/2010/main" val="1993394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Unique Characteristics of </a:t>
            </a:r>
            <a:br>
              <a:rPr lang="en-US" dirty="0"/>
            </a:br>
            <a:r>
              <a:rPr lang="en-US" dirty="0"/>
              <a:t>Internal Medicine-Pediatrics </a:t>
            </a:r>
          </a:p>
        </p:txBody>
      </p:sp>
      <p:sp>
        <p:nvSpPr>
          <p:cNvPr id="5" name="Content Placeholder 4"/>
          <p:cNvSpPr>
            <a:spLocks noGrp="1"/>
          </p:cNvSpPr>
          <p:nvPr>
            <p:ph idx="1"/>
          </p:nvPr>
        </p:nvSpPr>
        <p:spPr>
          <a:xfrm>
            <a:off x="457200" y="1600200"/>
            <a:ext cx="8229600" cy="5029200"/>
          </a:xfrm>
        </p:spPr>
        <p:txBody>
          <a:bodyPr>
            <a:normAutofit fontScale="85000" lnSpcReduction="10000"/>
          </a:bodyPr>
          <a:lstStyle/>
          <a:p>
            <a:pPr>
              <a:lnSpc>
                <a:spcPct val="120000"/>
              </a:lnSpc>
              <a:buFont typeface="Wingdings" panose="05000000000000000000" pitchFamily="2" charset="2"/>
              <a:buChar char="q"/>
            </a:pPr>
            <a:r>
              <a:rPr lang="en-US" dirty="0"/>
              <a:t>4 year integrated residency program of 2 primary care specialties</a:t>
            </a:r>
          </a:p>
          <a:p>
            <a:pPr>
              <a:lnSpc>
                <a:spcPct val="120000"/>
              </a:lnSpc>
              <a:buFont typeface="Wingdings" panose="05000000000000000000" pitchFamily="2" charset="2"/>
              <a:buChar char="q"/>
            </a:pPr>
            <a:r>
              <a:rPr lang="en-US" dirty="0"/>
              <a:t>It is the first combined specialty approved by any Board (1967) &amp; the only accredited combined specialty by the Accreditation Council of Graduate Medical Education (2007) &amp; also has the most combined residents (~1500) and graduates (~9000) </a:t>
            </a:r>
          </a:p>
          <a:p>
            <a:pPr>
              <a:lnSpc>
                <a:spcPct val="120000"/>
              </a:lnSpc>
              <a:buFont typeface="Wingdings" panose="05000000000000000000" pitchFamily="2" charset="2"/>
              <a:buChar char="q"/>
            </a:pPr>
            <a:r>
              <a:rPr lang="en-US" dirty="0"/>
              <a:t>All 4 years of training are fully funded by CMS under President Clinton Balanced Budget Act (BBA of 1997) </a:t>
            </a:r>
            <a:r>
              <a:rPr lang="en-US" sz="2100" dirty="0">
                <a:hlinkClick r:id="rId3"/>
              </a:rPr>
              <a:t>http://www.gpo.gov/fdsys/pkg/PLAW-105publ33/html/PLAW-105publ33.htm</a:t>
            </a:r>
            <a:r>
              <a:rPr lang="en-US" sz="2100" dirty="0"/>
              <a:t>  </a:t>
            </a:r>
          </a:p>
          <a:p>
            <a:pPr>
              <a:lnSpc>
                <a:spcPct val="120000"/>
              </a:lnSpc>
              <a:buFont typeface="Wingdings" panose="05000000000000000000" pitchFamily="2" charset="2"/>
              <a:buChar char="Ø"/>
            </a:pPr>
            <a:endParaRPr lang="en-US" dirty="0"/>
          </a:p>
        </p:txBody>
      </p:sp>
      <p:sp>
        <p:nvSpPr>
          <p:cNvPr id="2" name="AutoShape 2" descr="Image result for image of family holding hands"/>
          <p:cNvSpPr>
            <a:spLocks noChangeAspect="1" noChangeArrowheads="1"/>
          </p:cNvSpPr>
          <p:nvPr/>
        </p:nvSpPr>
        <p:spPr bwMode="auto">
          <a:xfrm>
            <a:off x="155575" y="-5937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4" descr="Image result for image of family holding hands"/>
          <p:cNvSpPr>
            <a:spLocks noChangeAspect="1" noChangeArrowheads="1"/>
          </p:cNvSpPr>
          <p:nvPr/>
        </p:nvSpPr>
        <p:spPr bwMode="auto">
          <a:xfrm>
            <a:off x="307975" y="-4413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6" descr="Image result for image of family holding hands"/>
          <p:cNvSpPr>
            <a:spLocks noChangeAspect="1" noChangeArrowheads="1"/>
          </p:cNvSpPr>
          <p:nvPr/>
        </p:nvSpPr>
        <p:spPr bwMode="auto">
          <a:xfrm>
            <a:off x="460375" y="-2889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AutoShape 8" descr="Image result for image of family holding hands"/>
          <p:cNvSpPr>
            <a:spLocks noChangeAspect="1" noChangeArrowheads="1"/>
          </p:cNvSpPr>
          <p:nvPr/>
        </p:nvSpPr>
        <p:spPr bwMode="auto">
          <a:xfrm>
            <a:off x="612775" y="-1365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3381" y="321605"/>
            <a:ext cx="1261898" cy="1020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961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Unique Characteristics of </a:t>
            </a:r>
            <a:br>
              <a:rPr lang="en-US" dirty="0"/>
            </a:br>
            <a:r>
              <a:rPr lang="en-US" dirty="0"/>
              <a:t>Internal Medicine-Pediatrics </a:t>
            </a:r>
          </a:p>
        </p:txBody>
      </p:sp>
      <p:sp>
        <p:nvSpPr>
          <p:cNvPr id="5" name="Content Placeholder 4"/>
          <p:cNvSpPr>
            <a:spLocks noGrp="1"/>
          </p:cNvSpPr>
          <p:nvPr>
            <p:ph idx="1"/>
          </p:nvPr>
        </p:nvSpPr>
        <p:spPr>
          <a:xfrm>
            <a:off x="457200" y="1600200"/>
            <a:ext cx="8229600" cy="5029200"/>
          </a:xfrm>
        </p:spPr>
        <p:txBody>
          <a:bodyPr>
            <a:normAutofit/>
          </a:bodyPr>
          <a:lstStyle/>
          <a:p>
            <a:pPr>
              <a:spcBef>
                <a:spcPts val="720"/>
              </a:spcBef>
              <a:buFont typeface="Wingdings" panose="05000000000000000000" pitchFamily="2" charset="2"/>
              <a:buChar char="q"/>
            </a:pPr>
            <a:r>
              <a:rPr lang="en-US" sz="2700" dirty="0"/>
              <a:t>The “perfect double major” to serve age continuum, in/outpatient settings, cross fertilization, versatility and special niches (e.gs. transition and global health)</a:t>
            </a:r>
          </a:p>
          <a:p>
            <a:pPr>
              <a:spcBef>
                <a:spcPts val="720"/>
              </a:spcBef>
              <a:buFont typeface="Wingdings" panose="05000000000000000000" pitchFamily="2" charset="2"/>
              <a:buChar char="q"/>
            </a:pPr>
            <a:endParaRPr lang="en-US" sz="2700" dirty="0"/>
          </a:p>
          <a:p>
            <a:pPr>
              <a:spcBef>
                <a:spcPts val="720"/>
              </a:spcBef>
              <a:buFont typeface="Wingdings" panose="05000000000000000000" pitchFamily="2" charset="2"/>
              <a:buChar char="q"/>
            </a:pPr>
            <a:r>
              <a:rPr lang="en-US" sz="2700" dirty="0"/>
              <a:t>Two years of pediatrics training included</a:t>
            </a:r>
          </a:p>
          <a:p>
            <a:pPr>
              <a:spcBef>
                <a:spcPts val="720"/>
              </a:spcBef>
              <a:buFont typeface="Wingdings" panose="05000000000000000000" pitchFamily="2" charset="2"/>
              <a:buChar char="q"/>
            </a:pPr>
            <a:endParaRPr lang="en-US" sz="2700" dirty="0"/>
          </a:p>
          <a:p>
            <a:pPr>
              <a:spcBef>
                <a:spcPts val="720"/>
              </a:spcBef>
              <a:buFont typeface="Wingdings" panose="05000000000000000000" pitchFamily="2" charset="2"/>
              <a:buChar char="q"/>
            </a:pPr>
            <a:r>
              <a:rPr lang="en-US" sz="2700" dirty="0"/>
              <a:t>Many graduates are in outpatient practices but also many care for hospitalized patients and become a hospitalist or specialize in any pediatric and medicine fellowship</a:t>
            </a:r>
          </a:p>
          <a:p>
            <a:pPr>
              <a:lnSpc>
                <a:spcPct val="120000"/>
              </a:lnSpc>
              <a:buFont typeface="Wingdings" panose="05000000000000000000" pitchFamily="2" charset="2"/>
              <a:buChar char="Ø"/>
            </a:pPr>
            <a:endParaRPr lang="en-US" dirty="0"/>
          </a:p>
        </p:txBody>
      </p:sp>
      <p:sp>
        <p:nvSpPr>
          <p:cNvPr id="2" name="AutoShape 2" descr="Image result for image of family holding hands"/>
          <p:cNvSpPr>
            <a:spLocks noChangeAspect="1" noChangeArrowheads="1"/>
          </p:cNvSpPr>
          <p:nvPr/>
        </p:nvSpPr>
        <p:spPr bwMode="auto">
          <a:xfrm>
            <a:off x="155575" y="-5937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4" descr="Image result for image of family holding hands"/>
          <p:cNvSpPr>
            <a:spLocks noChangeAspect="1" noChangeArrowheads="1"/>
          </p:cNvSpPr>
          <p:nvPr/>
        </p:nvSpPr>
        <p:spPr bwMode="auto">
          <a:xfrm>
            <a:off x="307975" y="-4413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6" descr="Image result for image of family holding hands"/>
          <p:cNvSpPr>
            <a:spLocks noChangeAspect="1" noChangeArrowheads="1"/>
          </p:cNvSpPr>
          <p:nvPr/>
        </p:nvSpPr>
        <p:spPr bwMode="auto">
          <a:xfrm>
            <a:off x="460375" y="-2889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AutoShape 8" descr="Image result for image of family holding hands"/>
          <p:cNvSpPr>
            <a:spLocks noChangeAspect="1" noChangeArrowheads="1"/>
          </p:cNvSpPr>
          <p:nvPr/>
        </p:nvSpPr>
        <p:spPr bwMode="auto">
          <a:xfrm>
            <a:off x="612775" y="-136525"/>
            <a:ext cx="1543050" cy="1247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381" y="321605"/>
            <a:ext cx="1261898" cy="1020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6791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 name="Text Box 18"/>
          <p:cNvSpPr txBox="1">
            <a:spLocks noChangeArrowheads="1"/>
          </p:cNvSpPr>
          <p:nvPr/>
        </p:nvSpPr>
        <p:spPr bwMode="auto">
          <a:xfrm>
            <a:off x="1371600" y="228600"/>
            <a:ext cx="6553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algn="ctr" eaLnBrk="1" hangingPunct="1">
              <a:lnSpc>
                <a:spcPct val="100000"/>
              </a:lnSpc>
              <a:spcBef>
                <a:spcPct val="50000"/>
              </a:spcBef>
              <a:buFontTx/>
              <a:buNone/>
            </a:pPr>
            <a:r>
              <a:rPr lang="en-US" altLang="en-US" sz="4400" dirty="0">
                <a:solidFill>
                  <a:schemeClr val="tx1"/>
                </a:solidFill>
                <a:latin typeface="+mn-lt"/>
              </a:rPr>
              <a:t>Med-Peds Requirements</a:t>
            </a:r>
          </a:p>
        </p:txBody>
      </p:sp>
      <p:graphicFrame>
        <p:nvGraphicFramePr>
          <p:cNvPr id="3" name="Diagram 2"/>
          <p:cNvGraphicFramePr>
            <a:graphicFrameLocks noChangeAspect="1"/>
          </p:cNvGraphicFramePr>
          <p:nvPr>
            <p:extLst>
              <p:ext uri="{D42A27DB-BD31-4B8C-83A1-F6EECF244321}">
                <p14:modId xmlns:p14="http://schemas.microsoft.com/office/powerpoint/2010/main" val="1204735525"/>
              </p:ext>
            </p:extLst>
          </p:nvPr>
        </p:nvGraphicFramePr>
        <p:xfrm>
          <a:off x="484414" y="838200"/>
          <a:ext cx="8327572"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882EC18-AC16-4A62-B2EE-D27C68110882}"/>
              </a:ext>
            </a:extLst>
          </p:cNvPr>
          <p:cNvSpPr txBox="1"/>
          <p:nvPr/>
        </p:nvSpPr>
        <p:spPr>
          <a:xfrm>
            <a:off x="332014" y="6443246"/>
            <a:ext cx="8811986" cy="338554"/>
          </a:xfrm>
          <a:prstGeom prst="rect">
            <a:avLst/>
          </a:prstGeom>
          <a:noFill/>
        </p:spPr>
        <p:txBody>
          <a:bodyPr wrap="square" rtlCol="0">
            <a:spAutoFit/>
          </a:bodyPr>
          <a:lstStyle/>
          <a:p>
            <a:r>
              <a:rPr lang="en-US" sz="1600" dirty="0">
                <a:solidFill>
                  <a:schemeClr val="bg1">
                    <a:lumMod val="50000"/>
                  </a:schemeClr>
                </a:solidFill>
              </a:rPr>
              <a:t>ACGME Program Requirements for Graduate Medical Education in Internal Medicine-Pediatrics. 2026</a:t>
            </a:r>
          </a:p>
        </p:txBody>
      </p:sp>
    </p:spTree>
    <p:extLst>
      <p:ext uri="{BB962C8B-B14F-4D97-AF65-F5344CB8AC3E}">
        <p14:creationId xmlns:p14="http://schemas.microsoft.com/office/powerpoint/2010/main" val="2223006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7DE68-E802-4F4A-91CE-F0A2F9B773AA}"/>
              </a:ext>
            </a:extLst>
          </p:cNvPr>
          <p:cNvSpPr>
            <a:spLocks noGrp="1"/>
          </p:cNvSpPr>
          <p:nvPr>
            <p:ph type="title"/>
          </p:nvPr>
        </p:nvSpPr>
        <p:spPr/>
        <p:txBody>
          <a:bodyPr>
            <a:normAutofit/>
          </a:bodyPr>
          <a:lstStyle/>
          <a:p>
            <a:r>
              <a:rPr lang="en-US" altLang="en-US" dirty="0"/>
              <a:t>Med-Peds Requirements/Limits</a:t>
            </a:r>
            <a:endParaRPr lang="en-US" dirty="0"/>
          </a:p>
        </p:txBody>
      </p:sp>
      <p:graphicFrame>
        <p:nvGraphicFramePr>
          <p:cNvPr id="391223" name="Group 55"/>
          <p:cNvGraphicFramePr>
            <a:graphicFrameLocks noGrp="1"/>
          </p:cNvGraphicFramePr>
          <p:nvPr>
            <p:ph idx="1"/>
            <p:extLst>
              <p:ext uri="{D42A27DB-BD31-4B8C-83A1-F6EECF244321}">
                <p14:modId xmlns:p14="http://schemas.microsoft.com/office/powerpoint/2010/main" val="2045772243"/>
              </p:ext>
            </p:extLst>
          </p:nvPr>
        </p:nvGraphicFramePr>
        <p:xfrm>
          <a:off x="304800" y="1219184"/>
          <a:ext cx="8534400" cy="5334016"/>
        </p:xfrm>
        <a:graphic>
          <a:graphicData uri="http://schemas.openxmlformats.org/drawingml/2006/table">
            <a:tbl>
              <a:tblPr/>
              <a:tblGrid>
                <a:gridCol w="2924342">
                  <a:extLst>
                    <a:ext uri="{9D8B030D-6E8A-4147-A177-3AD203B41FA5}">
                      <a16:colId xmlns:a16="http://schemas.microsoft.com/office/drawing/2014/main" val="20000"/>
                    </a:ext>
                  </a:extLst>
                </a:gridCol>
                <a:gridCol w="1263315">
                  <a:extLst>
                    <a:ext uri="{9D8B030D-6E8A-4147-A177-3AD203B41FA5}">
                      <a16:colId xmlns:a16="http://schemas.microsoft.com/office/drawing/2014/main" val="20001"/>
                    </a:ext>
                  </a:extLst>
                </a:gridCol>
                <a:gridCol w="3003366">
                  <a:extLst>
                    <a:ext uri="{9D8B030D-6E8A-4147-A177-3AD203B41FA5}">
                      <a16:colId xmlns:a16="http://schemas.microsoft.com/office/drawing/2014/main" val="20002"/>
                    </a:ext>
                  </a:extLst>
                </a:gridCol>
                <a:gridCol w="1343377">
                  <a:extLst>
                    <a:ext uri="{9D8B030D-6E8A-4147-A177-3AD203B41FA5}">
                      <a16:colId xmlns:a16="http://schemas.microsoft.com/office/drawing/2014/main" val="20003"/>
                    </a:ext>
                  </a:extLst>
                </a:gridCol>
              </a:tblGrid>
              <a:tr h="48006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outerShdw blurRad="38100" dist="38100" dir="2700000" algn="tl">
                              <a:srgbClr val="000000">
                                <a:alpha val="43137"/>
                              </a:srgbClr>
                            </a:outerShdw>
                          </a:effectLst>
                          <a:latin typeface="+mn-lt"/>
                          <a:ea typeface="Times New Roman" pitchFamily="18" charset="0"/>
                          <a:cs typeface="Albertus" charset="0"/>
                        </a:rPr>
                        <a:t>Internal Medicine</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Number of months</a:t>
                      </a:r>
                      <a:endParaRPr kumimoji="0" lang="en-US" sz="1400" b="0" i="0" u="none" strike="noStrike" cap="none" normalizeH="0" baseline="0" dirty="0">
                        <a:ln>
                          <a:noFill/>
                        </a:ln>
                        <a:solidFill>
                          <a:schemeClr val="tx1"/>
                        </a:solidFill>
                        <a:effectLst/>
                        <a:latin typeface="+mn-lt"/>
                        <a:ea typeface="Times New Roman" pitchFamily="18" charset="0"/>
                        <a:cs typeface="Albertus" charset="0"/>
                      </a:endParaRP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outerShdw blurRad="38100" dist="38100" dir="2700000" algn="tl">
                              <a:srgbClr val="000000">
                                <a:alpha val="43137"/>
                              </a:srgbClr>
                            </a:outerShdw>
                          </a:effectLst>
                          <a:latin typeface="+mn-lt"/>
                          <a:ea typeface="Times New Roman" pitchFamily="18" charset="0"/>
                          <a:cs typeface="Albertus" charset="0"/>
                        </a:rPr>
                        <a:t>Pediatrics</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Number of months</a:t>
                      </a:r>
                      <a:endParaRPr kumimoji="0" lang="en-US" sz="1400" b="0" i="0" u="none" strike="noStrike" cap="none" normalizeH="0" baseline="0" dirty="0">
                        <a:ln>
                          <a:noFill/>
                        </a:ln>
                        <a:solidFill>
                          <a:schemeClr val="tx1"/>
                        </a:solidFill>
                        <a:effectLst/>
                        <a:latin typeface="+mn-lt"/>
                        <a:ea typeface="Times New Roman" pitchFamily="18" charset="0"/>
                        <a:cs typeface="Albertus" charset="0"/>
                      </a:endParaRP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71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Inpatient Medicine (includes floors, specialty, ICU)</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8</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Inpatient Pediatrics</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5</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96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Medical Intensive Care Unit</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1-2</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Pediatric Intensive Care Unit</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1</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57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Cardiac Intensive Care Unit</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1-2</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Neonatal Intensive Care Unit</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1</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15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Geriatrics and Neurology</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1-2</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Newborn Nursery</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1</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530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Emergency Medicine</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1</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Emergency Pediatrics, Community Pediatrics and Advocacy</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4</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099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Night Float (maximum)</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mn-lt"/>
                        </a:rPr>
                        <a:t>2</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Behavioral-Developmental and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Adolescent Medicine, Mental Health</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3</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mn-lt"/>
                        <a:ea typeface="Times New Roman" pitchFamily="18" charset="0"/>
                        <a:cs typeface="Albertus" charset="0"/>
                      </a:endParaRP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858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Subspecialty experience (e.g. Infectious Diseases, Nephrology, etc.)</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4 +</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Subspecialty experience (</a:t>
                      </a:r>
                      <a:r>
                        <a:rPr kumimoji="0" lang="en-US" sz="1400" b="1" i="0" u="none" strike="noStrike" cap="none" normalizeH="0" baseline="0" dirty="0" err="1">
                          <a:ln>
                            <a:noFill/>
                          </a:ln>
                          <a:solidFill>
                            <a:schemeClr val="tx1"/>
                          </a:solidFill>
                          <a:effectLst/>
                          <a:latin typeface="+mn-lt"/>
                          <a:ea typeface="Times New Roman" pitchFamily="18" charset="0"/>
                          <a:cs typeface="Albertus" charset="0"/>
                        </a:rPr>
                        <a:t>eg.</a:t>
                      </a:r>
                      <a:r>
                        <a:rPr kumimoji="0" lang="en-US" sz="1400" b="1" i="0" u="none" strike="noStrike" cap="none" normalizeH="0" baseline="0" dirty="0">
                          <a:ln>
                            <a:noFill/>
                          </a:ln>
                          <a:solidFill>
                            <a:schemeClr val="tx1"/>
                          </a:solidFill>
                          <a:effectLst/>
                          <a:latin typeface="+mn-lt"/>
                          <a:ea typeface="Times New Roman" pitchFamily="18" charset="0"/>
                          <a:cs typeface="Albertus" charset="0"/>
                        </a:rPr>
                        <a:t> Infectious Diseases, Nephrology, etc.) and personalized rotations</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6 +</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4156">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mn-lt"/>
                        <a:ea typeface="Times New Roman" pitchFamily="18" charset="0"/>
                        <a:cs typeface="Albertus" charset="0"/>
                      </a:endParaRP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mn-lt"/>
                        <a:ea typeface="Times New Roman" pitchFamily="18" charset="0"/>
                        <a:cs typeface="Albertus" charset="0"/>
                      </a:endParaRP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Personalized</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mn-lt"/>
                        <a:ea typeface="Times New Roman" pitchFamily="18" charset="0"/>
                        <a:cs typeface="Albertus" charset="0"/>
                      </a:endParaRP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54391082"/>
                  </a:ext>
                </a:extLst>
              </a:tr>
              <a:tr h="480068">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a:ln>
                            <a:noFill/>
                          </a:ln>
                          <a:solidFill>
                            <a:schemeClr val="tx1"/>
                          </a:solidFill>
                          <a:effectLst/>
                          <a:latin typeface="+mn-lt"/>
                          <a:ea typeface="Times New Roman" pitchFamily="18" charset="0"/>
                          <a:cs typeface="Albertus" charset="0"/>
                        </a:rPr>
                        <a:t>Outpatient Med-Peds continuity</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mn-lt"/>
                        <a:ea typeface="Times New Roman" pitchFamily="18" charset="0"/>
                        <a:cs typeface="Albertus"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mn-lt"/>
                        <a:ea typeface="Times New Roman" pitchFamily="18" charset="0"/>
                        <a:cs typeface="Albertus"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cap="none" normalizeH="0" baseline="0" dirty="0">
                          <a:ln>
                            <a:noFill/>
                          </a:ln>
                          <a:solidFill>
                            <a:schemeClr val="tx1"/>
                          </a:solidFill>
                          <a:effectLst/>
                          <a:latin typeface="+mn-lt"/>
                        </a:rPr>
                        <a:t>36 + clinics per year or X + Y</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02691911"/>
                  </a:ext>
                </a:extLst>
              </a:tr>
              <a:tr h="48006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Overall Ambulatory Experience (minimum)</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&gt; 40%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8 months +</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Overall Ambulatory Experience (minimum)</a:t>
                      </a:r>
                      <a:endParaRPr kumimoji="0" lang="en-US" sz="1400" b="0" i="0" u="none" strike="noStrike" cap="none" normalizeH="0" baseline="0" dirty="0">
                        <a:ln>
                          <a:noFill/>
                        </a:ln>
                        <a:solidFill>
                          <a:schemeClr val="tx1"/>
                        </a:solidFill>
                        <a:effectLst/>
                        <a:latin typeface="+mn-lt"/>
                        <a:ea typeface="Times New Roman" pitchFamily="18" charset="0"/>
                        <a:cs typeface="Albertus" charset="0"/>
                      </a:endParaRP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&gt; 40%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Times New Roman" pitchFamily="18" charset="0"/>
                          <a:cs typeface="Albertus" charset="0"/>
                        </a:rPr>
                        <a:t>8 months +</a:t>
                      </a:r>
                    </a:p>
                  </a:txBody>
                  <a:tcPr marL="86627" marR="86627" marT="34294" marB="3429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extLst>
                  <a:ext uri="{0D108BD9-81ED-4DB2-BD59-A6C34878D82A}">
                    <a16:rowId xmlns:a16="http://schemas.microsoft.com/office/drawing/2014/main" val="10008"/>
                  </a:ext>
                </a:extLst>
              </a:tr>
            </a:tbl>
          </a:graphicData>
        </a:graphic>
      </p:graphicFrame>
      <p:sp>
        <p:nvSpPr>
          <p:cNvPr id="3" name="Footer Placeholder 2">
            <a:extLst>
              <a:ext uri="{FF2B5EF4-FFF2-40B4-BE49-F238E27FC236}">
                <a16:creationId xmlns:a16="http://schemas.microsoft.com/office/drawing/2014/main" id="{E079F686-8F80-46ED-9BA0-45E80D13AC09}"/>
              </a:ext>
            </a:extLst>
          </p:cNvPr>
          <p:cNvSpPr>
            <a:spLocks noGrp="1"/>
          </p:cNvSpPr>
          <p:nvPr>
            <p:ph type="ftr" sz="quarter" idx="11"/>
          </p:nvPr>
        </p:nvSpPr>
        <p:spPr>
          <a:xfrm>
            <a:off x="1295400" y="6492875"/>
            <a:ext cx="6553200" cy="365125"/>
          </a:xfrm>
        </p:spPr>
        <p:txBody>
          <a:bodyPr/>
          <a:lstStyle/>
          <a:p>
            <a:r>
              <a:rPr lang="en-US" dirty="0"/>
              <a:t>ACGME Program Requirements for Graduate Medical Education in Internal Medicine-Pediatrics. 2026</a:t>
            </a:r>
          </a:p>
        </p:txBody>
      </p:sp>
    </p:spTree>
    <p:extLst>
      <p:ext uri="{BB962C8B-B14F-4D97-AF65-F5344CB8AC3E}">
        <p14:creationId xmlns:p14="http://schemas.microsoft.com/office/powerpoint/2010/main" val="252694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altLang="en-US" dirty="0"/>
              <a:t>The Changing Landscape</a:t>
            </a:r>
          </a:p>
        </p:txBody>
      </p:sp>
      <p:sp>
        <p:nvSpPr>
          <p:cNvPr id="11267" name="Rectangle 5"/>
          <p:cNvSpPr>
            <a:spLocks noGrp="1" noChangeArrowheads="1"/>
          </p:cNvSpPr>
          <p:nvPr>
            <p:ph type="body" sz="half" idx="1"/>
          </p:nvPr>
        </p:nvSpPr>
        <p:spPr>
          <a:xfrm>
            <a:off x="152400" y="2255837"/>
            <a:ext cx="4305300" cy="3763963"/>
          </a:xfrm>
          <a:gradFill>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8575">
            <a:solidFill>
              <a:schemeClr val="tx1"/>
            </a:solidFill>
          </a:ln>
        </p:spPr>
        <p:txBody>
          <a:bodyPr>
            <a:normAutofit/>
          </a:bodyPr>
          <a:lstStyle/>
          <a:p>
            <a:pPr marL="173038" indent="-173038" algn="ctr" eaLnBrk="1" hangingPunct="1">
              <a:buFontTx/>
              <a:buNone/>
            </a:pPr>
            <a:r>
              <a:rPr lang="en-US" altLang="en-US" sz="2400" b="1" dirty="0"/>
              <a:t>Pediatric survivors now adults</a:t>
            </a:r>
          </a:p>
          <a:p>
            <a:pPr marL="173038" indent="-173038" algn="ctr" eaLnBrk="1" hangingPunct="1">
              <a:buFontTx/>
              <a:buNone/>
            </a:pPr>
            <a:r>
              <a:rPr lang="en-US" altLang="en-US" sz="2400" b="1" dirty="0"/>
              <a:t> </a:t>
            </a:r>
          </a:p>
          <a:p>
            <a:pPr marL="914400" lvl="1" indent="-457200" eaLnBrk="1" hangingPunct="1">
              <a:lnSpc>
                <a:spcPct val="115000"/>
              </a:lnSpc>
              <a:buFontTx/>
              <a:buAutoNum type="arabicPeriod"/>
            </a:pPr>
            <a:r>
              <a:rPr lang="en-US" altLang="en-US" dirty="0"/>
              <a:t>Congenital heart disease</a:t>
            </a:r>
          </a:p>
          <a:p>
            <a:pPr marL="914400" lvl="1" indent="-457200" eaLnBrk="1" hangingPunct="1">
              <a:lnSpc>
                <a:spcPct val="115000"/>
              </a:lnSpc>
              <a:buFontTx/>
              <a:buAutoNum type="arabicPeriod"/>
            </a:pPr>
            <a:r>
              <a:rPr lang="en-US" altLang="en-US" dirty="0"/>
              <a:t>Cystic fibrosis</a:t>
            </a:r>
          </a:p>
          <a:p>
            <a:pPr marL="914400" lvl="1" indent="-457200" eaLnBrk="1" hangingPunct="1">
              <a:lnSpc>
                <a:spcPct val="115000"/>
              </a:lnSpc>
              <a:buFontTx/>
              <a:buAutoNum type="arabicPeriod"/>
            </a:pPr>
            <a:r>
              <a:rPr lang="en-US" altLang="en-US" dirty="0"/>
              <a:t>Sickle cell disease</a:t>
            </a:r>
          </a:p>
          <a:p>
            <a:pPr marL="914400" lvl="1" indent="-457200" eaLnBrk="1" hangingPunct="1">
              <a:lnSpc>
                <a:spcPct val="115000"/>
              </a:lnSpc>
              <a:buFontTx/>
              <a:buAutoNum type="arabicPeriod"/>
            </a:pPr>
            <a:r>
              <a:rPr lang="en-US" altLang="en-US" dirty="0"/>
              <a:t>Cancer</a:t>
            </a:r>
          </a:p>
          <a:p>
            <a:pPr marL="914400" lvl="1" indent="-457200" eaLnBrk="1" hangingPunct="1">
              <a:lnSpc>
                <a:spcPct val="115000"/>
              </a:lnSpc>
              <a:buFontTx/>
              <a:buAutoNum type="arabicPeriod"/>
            </a:pPr>
            <a:r>
              <a:rPr lang="en-US" altLang="en-US" dirty="0"/>
              <a:t>Spina Bifida</a:t>
            </a:r>
          </a:p>
        </p:txBody>
      </p:sp>
      <p:sp>
        <p:nvSpPr>
          <p:cNvPr id="11268" name="Rectangle 6"/>
          <p:cNvSpPr>
            <a:spLocks noGrp="1" noChangeArrowheads="1"/>
          </p:cNvSpPr>
          <p:nvPr>
            <p:ph type="body" sz="half" idx="2"/>
          </p:nvPr>
        </p:nvSpPr>
        <p:spPr>
          <a:xfrm>
            <a:off x="4800600" y="2255837"/>
            <a:ext cx="4114800" cy="3763963"/>
          </a:xfrm>
          <a:gradFill>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8575">
            <a:solidFill>
              <a:schemeClr val="tx1"/>
            </a:solidFill>
          </a:ln>
        </p:spPr>
        <p:txBody>
          <a:bodyPr/>
          <a:lstStyle/>
          <a:p>
            <a:pPr marL="0" indent="0" algn="ctr" eaLnBrk="1" hangingPunct="1">
              <a:spcBef>
                <a:spcPts val="576"/>
              </a:spcBef>
              <a:spcAft>
                <a:spcPts val="2400"/>
              </a:spcAft>
              <a:buFontTx/>
              <a:buNone/>
            </a:pPr>
            <a:r>
              <a:rPr lang="en-US" altLang="en-US" sz="2400" b="1" dirty="0"/>
              <a:t>Adult disorders in children</a:t>
            </a:r>
          </a:p>
          <a:p>
            <a:pPr marL="914400" lvl="1" indent="-457200" eaLnBrk="1" hangingPunct="1">
              <a:lnSpc>
                <a:spcPts val="2880"/>
              </a:lnSpc>
              <a:spcBef>
                <a:spcPts val="576"/>
              </a:spcBef>
              <a:buFontTx/>
              <a:buAutoNum type="arabicPeriod"/>
            </a:pPr>
            <a:r>
              <a:rPr lang="en-US" altLang="en-US" dirty="0"/>
              <a:t>Diabetes </a:t>
            </a:r>
          </a:p>
          <a:p>
            <a:pPr marL="914400" lvl="1" indent="-457200" eaLnBrk="1" hangingPunct="1">
              <a:lnSpc>
                <a:spcPts val="2880"/>
              </a:lnSpc>
              <a:spcBef>
                <a:spcPts val="572"/>
              </a:spcBef>
              <a:buFontTx/>
              <a:buAutoNum type="arabicPeriod"/>
            </a:pPr>
            <a:r>
              <a:rPr lang="en-US" altLang="en-US" dirty="0"/>
              <a:t>Obesity</a:t>
            </a:r>
          </a:p>
          <a:p>
            <a:pPr marL="914400" lvl="1" indent="-457200" eaLnBrk="1" hangingPunct="1">
              <a:lnSpc>
                <a:spcPct val="114000"/>
              </a:lnSpc>
              <a:buFontTx/>
              <a:buAutoNum type="arabicPeriod"/>
            </a:pPr>
            <a:r>
              <a:rPr lang="en-US" altLang="en-US" dirty="0"/>
              <a:t>Hypertension</a:t>
            </a:r>
          </a:p>
          <a:p>
            <a:pPr marL="914400" lvl="1" indent="-457200" eaLnBrk="1" hangingPunct="1">
              <a:lnSpc>
                <a:spcPct val="114000"/>
              </a:lnSpc>
              <a:buFontTx/>
              <a:buAutoNum type="arabicPeriod"/>
            </a:pPr>
            <a:r>
              <a:rPr lang="en-US" altLang="en-US" dirty="0"/>
              <a:t>Sleep apnea</a:t>
            </a:r>
          </a:p>
          <a:p>
            <a:pPr marL="914400" lvl="1" indent="-457200" eaLnBrk="1" hangingPunct="1">
              <a:lnSpc>
                <a:spcPct val="114000"/>
              </a:lnSpc>
              <a:buFontTx/>
              <a:buAutoNum type="arabicPeriod"/>
            </a:pPr>
            <a:r>
              <a:rPr lang="en-US" altLang="en-US" dirty="0"/>
              <a:t>Hyperlipidemia</a:t>
            </a:r>
          </a:p>
        </p:txBody>
      </p:sp>
      <p:sp>
        <p:nvSpPr>
          <p:cNvPr id="2" name="TextBox 1"/>
          <p:cNvSpPr txBox="1"/>
          <p:nvPr/>
        </p:nvSpPr>
        <p:spPr>
          <a:xfrm>
            <a:off x="381000" y="1219200"/>
            <a:ext cx="8153400" cy="1292662"/>
          </a:xfrm>
          <a:prstGeom prst="rect">
            <a:avLst/>
          </a:prstGeom>
          <a:noFill/>
        </p:spPr>
        <p:txBody>
          <a:bodyPr wrap="square" rtlCol="0">
            <a:spAutoFit/>
          </a:bodyPr>
          <a:lstStyle/>
          <a:p>
            <a:pPr algn="ctr"/>
            <a:r>
              <a:rPr lang="en-US" sz="2000" b="1" dirty="0"/>
              <a:t>“People with the broadest perspective and the most comprehensive knowledge will lead the transformation in health care” </a:t>
            </a:r>
          </a:p>
          <a:p>
            <a:pPr algn="ctr"/>
            <a:r>
              <a:rPr lang="en-US" sz="2000" dirty="0">
                <a:solidFill>
                  <a:schemeClr val="bg1">
                    <a:lumMod val="50000"/>
                  </a:schemeClr>
                </a:solidFill>
              </a:rPr>
              <a:t>Dr. Dale Vidal- Dartmouth Health Care Delivery Masters Program 2014</a:t>
            </a:r>
          </a:p>
          <a:p>
            <a:endParaRPr lang="en-US" dirty="0"/>
          </a:p>
        </p:txBody>
      </p:sp>
      <p:sp>
        <p:nvSpPr>
          <p:cNvPr id="4" name="TextBox 3"/>
          <p:cNvSpPr txBox="1"/>
          <p:nvPr/>
        </p:nvSpPr>
        <p:spPr>
          <a:xfrm>
            <a:off x="152400" y="6172200"/>
            <a:ext cx="8763000" cy="707886"/>
          </a:xfrm>
          <a:prstGeom prst="rect">
            <a:avLst/>
          </a:prstGeom>
          <a:noFill/>
        </p:spPr>
        <p:txBody>
          <a:bodyPr wrap="square" rtlCol="0">
            <a:spAutoFit/>
          </a:bodyPr>
          <a:lstStyle/>
          <a:p>
            <a:pPr algn="ctr"/>
            <a:r>
              <a:rPr lang="en-US" altLang="en-US" sz="2000" b="1" dirty="0"/>
              <a:t>People are surviving conditions that were once fatal in childhood. As well, illnesses that used to be seen only in adults are becoming epidemic in children</a:t>
            </a:r>
          </a:p>
        </p:txBody>
      </p:sp>
    </p:spTree>
    <p:extLst>
      <p:ext uri="{BB962C8B-B14F-4D97-AF65-F5344CB8AC3E}">
        <p14:creationId xmlns:p14="http://schemas.microsoft.com/office/powerpoint/2010/main" val="3636827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buFontTx/>
              <a:buNone/>
            </a:pPr>
            <a:endParaRPr lang="en-US" altLang="en-US" sz="1400" dirty="0">
              <a:solidFill>
                <a:srgbClr val="FFFFFF"/>
              </a:solidFill>
            </a:endParaRPr>
          </a:p>
        </p:txBody>
      </p:sp>
      <p:sp>
        <p:nvSpPr>
          <p:cNvPr id="30723" name="Rectangle 4"/>
          <p:cNvSpPr>
            <a:spLocks noGrp="1" noChangeArrowheads="1"/>
          </p:cNvSpPr>
          <p:nvPr>
            <p:ph type="title"/>
          </p:nvPr>
        </p:nvSpPr>
        <p:spPr>
          <a:xfrm>
            <a:off x="457200" y="274638"/>
            <a:ext cx="8229600" cy="1020762"/>
          </a:xfrm>
        </p:spPr>
        <p:txBody>
          <a:bodyPr>
            <a:normAutofit fontScale="90000"/>
          </a:bodyPr>
          <a:lstStyle/>
          <a:p>
            <a:r>
              <a:rPr lang="en-US" altLang="en-US" sz="4000" dirty="0"/>
              <a:t>Fellowships After Med-Peds</a:t>
            </a:r>
            <a:br>
              <a:rPr lang="en-US" altLang="en-US" sz="4000" dirty="0"/>
            </a:br>
            <a:r>
              <a:rPr lang="en-US" altLang="en-US" sz="1800" b="1" dirty="0"/>
              <a:t>Can do an adult fellowship, pediatric fellowship or combined (adult-pediatric) fellowship</a:t>
            </a:r>
            <a:br>
              <a:rPr lang="en-US" altLang="en-US" sz="1800" b="1" dirty="0"/>
            </a:br>
            <a:r>
              <a:rPr lang="en-US" altLang="en-US" sz="1800" b="1" dirty="0"/>
              <a:t>Some examples</a:t>
            </a:r>
            <a:endParaRPr lang="en-US" altLang="en-US" sz="4000" dirty="0"/>
          </a:p>
        </p:txBody>
      </p:sp>
      <p:sp>
        <p:nvSpPr>
          <p:cNvPr id="30724" name="Rectangle 5"/>
          <p:cNvSpPr>
            <a:spLocks noGrp="1" noChangeArrowheads="1"/>
          </p:cNvSpPr>
          <p:nvPr>
            <p:ph type="body" sz="half" idx="1"/>
          </p:nvPr>
        </p:nvSpPr>
        <p:spPr>
          <a:xfrm>
            <a:off x="152400" y="1524000"/>
            <a:ext cx="4114800" cy="5181600"/>
          </a:xfrm>
          <a:gradFill>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8575">
            <a:solidFill>
              <a:schemeClr val="tx1"/>
            </a:solidFill>
          </a:ln>
        </p:spPr>
        <p:txBody>
          <a:bodyPr>
            <a:normAutofit fontScale="77500" lnSpcReduction="20000"/>
          </a:bodyPr>
          <a:lstStyle/>
          <a:p>
            <a:pPr marL="0" indent="0" eaLnBrk="1" hangingPunct="1">
              <a:lnSpc>
                <a:spcPct val="110000"/>
              </a:lnSpc>
              <a:buNone/>
            </a:pPr>
            <a:r>
              <a:rPr lang="en-US" altLang="en-US" sz="2600" b="1" dirty="0"/>
              <a:t>Adolescent Medicine</a:t>
            </a:r>
          </a:p>
          <a:p>
            <a:pPr marL="0" indent="0" eaLnBrk="1" hangingPunct="1">
              <a:lnSpc>
                <a:spcPct val="110000"/>
              </a:lnSpc>
              <a:buNone/>
            </a:pPr>
            <a:r>
              <a:rPr lang="en-US" altLang="en-US" sz="2600" b="1" dirty="0"/>
              <a:t>Allergy-Immunology</a:t>
            </a:r>
          </a:p>
          <a:p>
            <a:pPr marL="0" indent="0" eaLnBrk="1" hangingPunct="1">
              <a:lnSpc>
                <a:spcPct val="110000"/>
              </a:lnSpc>
              <a:buNone/>
            </a:pPr>
            <a:r>
              <a:rPr lang="en-US" altLang="en-US" sz="2600" b="1" dirty="0"/>
              <a:t>Cardiology (general, interventional adult congenital heart disease, electrophysiology)</a:t>
            </a:r>
          </a:p>
          <a:p>
            <a:pPr marL="0" indent="0" eaLnBrk="1" hangingPunct="1">
              <a:lnSpc>
                <a:spcPct val="110000"/>
              </a:lnSpc>
              <a:buNone/>
            </a:pPr>
            <a:r>
              <a:rPr lang="en-US" altLang="en-US" sz="2600" b="1" dirty="0"/>
              <a:t>Child Abuse</a:t>
            </a:r>
          </a:p>
          <a:p>
            <a:pPr marL="0" indent="0" eaLnBrk="1" hangingPunct="1">
              <a:lnSpc>
                <a:spcPct val="110000"/>
              </a:lnSpc>
              <a:buNone/>
            </a:pPr>
            <a:r>
              <a:rPr lang="en-US" altLang="en-US" sz="2600" b="1" dirty="0"/>
              <a:t>Critical Care (MICU, PICU)</a:t>
            </a:r>
          </a:p>
          <a:p>
            <a:pPr marL="0" indent="0" eaLnBrk="1" hangingPunct="1">
              <a:lnSpc>
                <a:spcPct val="110000"/>
              </a:lnSpc>
              <a:buNone/>
            </a:pPr>
            <a:r>
              <a:rPr lang="en-US" altLang="en-US" sz="2600" b="1" dirty="0"/>
              <a:t>Developmental-Behavioral</a:t>
            </a:r>
          </a:p>
          <a:p>
            <a:pPr marL="0" indent="0" eaLnBrk="1" hangingPunct="1">
              <a:lnSpc>
                <a:spcPct val="110000"/>
              </a:lnSpc>
              <a:buNone/>
            </a:pPr>
            <a:r>
              <a:rPr lang="en-US" altLang="en-US" sz="2600" b="1" dirty="0"/>
              <a:t>Endocrinology</a:t>
            </a:r>
          </a:p>
          <a:p>
            <a:pPr marL="0" indent="0" eaLnBrk="1" hangingPunct="1">
              <a:lnSpc>
                <a:spcPct val="110000"/>
              </a:lnSpc>
              <a:buNone/>
            </a:pPr>
            <a:r>
              <a:rPr lang="en-US" altLang="en-US" sz="2600" b="1" dirty="0"/>
              <a:t>Gastroenterology</a:t>
            </a:r>
          </a:p>
          <a:p>
            <a:pPr marL="0" indent="0" eaLnBrk="1" hangingPunct="1">
              <a:lnSpc>
                <a:spcPct val="110000"/>
              </a:lnSpc>
              <a:buNone/>
            </a:pPr>
            <a:r>
              <a:rPr lang="en-US" altLang="en-US" sz="2600" b="1" dirty="0"/>
              <a:t>Genetics</a:t>
            </a:r>
          </a:p>
          <a:p>
            <a:pPr marL="0" indent="0" eaLnBrk="1" hangingPunct="1">
              <a:lnSpc>
                <a:spcPct val="110000"/>
              </a:lnSpc>
              <a:buNone/>
            </a:pPr>
            <a:r>
              <a:rPr lang="en-US" altLang="en-US" sz="2600" b="1" dirty="0"/>
              <a:t>Geriatrics</a:t>
            </a:r>
          </a:p>
          <a:p>
            <a:pPr marL="0" indent="0">
              <a:lnSpc>
                <a:spcPct val="110000"/>
              </a:lnSpc>
              <a:buNone/>
            </a:pPr>
            <a:r>
              <a:rPr lang="en-US" altLang="en-US" sz="2600" b="1" dirty="0"/>
              <a:t>Hematology-Oncology</a:t>
            </a:r>
          </a:p>
          <a:p>
            <a:pPr marL="0" indent="0">
              <a:lnSpc>
                <a:spcPct val="110000"/>
              </a:lnSpc>
              <a:buNone/>
            </a:pPr>
            <a:r>
              <a:rPr lang="en-US" altLang="en-US" sz="2600" b="1" dirty="0"/>
              <a:t>Hospice and Palliative Care </a:t>
            </a:r>
          </a:p>
          <a:p>
            <a:pPr marL="0" indent="0">
              <a:lnSpc>
                <a:spcPct val="110000"/>
              </a:lnSpc>
              <a:buNone/>
            </a:pPr>
            <a:r>
              <a:rPr lang="en-US" altLang="en-US" sz="2600" b="1" dirty="0"/>
              <a:t>Infectious Diseases</a:t>
            </a:r>
          </a:p>
          <a:p>
            <a:pPr marL="0" indent="0" eaLnBrk="1" hangingPunct="1">
              <a:lnSpc>
                <a:spcPct val="80000"/>
              </a:lnSpc>
              <a:buNone/>
            </a:pPr>
            <a:endParaRPr lang="en-US" altLang="en-US" sz="1800" dirty="0"/>
          </a:p>
        </p:txBody>
      </p:sp>
      <p:sp>
        <p:nvSpPr>
          <p:cNvPr id="30725" name="Rectangle 6"/>
          <p:cNvSpPr>
            <a:spLocks noGrp="1" noChangeArrowheads="1"/>
          </p:cNvSpPr>
          <p:nvPr>
            <p:ph type="body" sz="half" idx="2"/>
          </p:nvPr>
        </p:nvSpPr>
        <p:spPr>
          <a:xfrm>
            <a:off x="4876800" y="1524000"/>
            <a:ext cx="4038600" cy="5181600"/>
          </a:xfrm>
          <a:gradFill>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8575">
            <a:solidFill>
              <a:schemeClr val="tx1"/>
            </a:solidFill>
          </a:ln>
        </p:spPr>
        <p:txBody>
          <a:bodyPr>
            <a:noAutofit/>
          </a:bodyPr>
          <a:lstStyle/>
          <a:p>
            <a:pPr marL="0" indent="0" eaLnBrk="1" hangingPunct="1">
              <a:buNone/>
            </a:pPr>
            <a:r>
              <a:rPr lang="en-US" altLang="en-US" sz="2000" b="1" dirty="0"/>
              <a:t>Medical Informatics </a:t>
            </a:r>
          </a:p>
          <a:p>
            <a:pPr marL="0" indent="0" eaLnBrk="1" hangingPunct="1">
              <a:buNone/>
            </a:pPr>
            <a:r>
              <a:rPr lang="en-US" altLang="en-US" sz="2000" b="1" dirty="0"/>
              <a:t>Nephrology </a:t>
            </a:r>
          </a:p>
          <a:p>
            <a:pPr marL="0" indent="0" eaLnBrk="1" hangingPunct="1">
              <a:buNone/>
            </a:pPr>
            <a:r>
              <a:rPr lang="en-US" altLang="en-US" sz="2000" b="1" dirty="0"/>
              <a:t>Neurodevelopmental Pediatrics </a:t>
            </a:r>
          </a:p>
          <a:p>
            <a:pPr marL="0" indent="0">
              <a:buNone/>
            </a:pPr>
            <a:r>
              <a:rPr lang="en-US" altLang="en-US" sz="2000" b="1" dirty="0"/>
              <a:t>Pediatric Emergency Medicine</a:t>
            </a:r>
          </a:p>
          <a:p>
            <a:pPr marL="0" indent="0">
              <a:buNone/>
            </a:pPr>
            <a:r>
              <a:rPr lang="en-US" altLang="en-US" sz="2000" b="1" dirty="0"/>
              <a:t>Perinatology </a:t>
            </a:r>
          </a:p>
          <a:p>
            <a:pPr marL="0" indent="0" eaLnBrk="1" hangingPunct="1">
              <a:buNone/>
            </a:pPr>
            <a:r>
              <a:rPr lang="en-US" altLang="en-US" sz="2000" b="1" dirty="0"/>
              <a:t>Pulmonary </a:t>
            </a:r>
          </a:p>
          <a:p>
            <a:pPr marL="0" indent="0" eaLnBrk="1" hangingPunct="1">
              <a:buNone/>
            </a:pPr>
            <a:r>
              <a:rPr lang="en-US" altLang="en-US" sz="2000" b="1" dirty="0"/>
              <a:t>Rheumatology </a:t>
            </a:r>
          </a:p>
          <a:p>
            <a:pPr marL="0" indent="0" eaLnBrk="1" hangingPunct="1">
              <a:buNone/>
            </a:pPr>
            <a:r>
              <a:rPr lang="en-US" altLang="en-US" sz="2000" b="1" dirty="0"/>
              <a:t>Sleep Medicine</a:t>
            </a:r>
          </a:p>
          <a:p>
            <a:pPr marL="0" indent="0" eaLnBrk="1" hangingPunct="1">
              <a:buNone/>
            </a:pPr>
            <a:r>
              <a:rPr lang="en-US" altLang="en-US" sz="2000" b="1" dirty="0"/>
              <a:t>Sports Medicine</a:t>
            </a:r>
          </a:p>
          <a:p>
            <a:pPr marL="0" indent="0" eaLnBrk="1" hangingPunct="1">
              <a:buNone/>
            </a:pPr>
            <a:r>
              <a:rPr lang="en-US" altLang="en-US" sz="2000" b="1" dirty="0"/>
              <a:t>Toxicology</a:t>
            </a:r>
          </a:p>
          <a:p>
            <a:pPr marL="0" indent="0" eaLnBrk="1" hangingPunct="1">
              <a:buNone/>
            </a:pPr>
            <a:r>
              <a:rPr lang="en-US" altLang="en-US" sz="2000" b="1" dirty="0"/>
              <a:t>Transplant Hepatology</a:t>
            </a:r>
          </a:p>
          <a:p>
            <a:pPr marL="0" indent="0" eaLnBrk="1" hangingPunct="1">
              <a:buNone/>
            </a:pPr>
            <a:r>
              <a:rPr lang="en-US" altLang="en-US" sz="2000" b="1" dirty="0"/>
              <a:t>Weight Management</a:t>
            </a:r>
          </a:p>
        </p:txBody>
      </p:sp>
      <p:pic>
        <p:nvPicPr>
          <p:cNvPr id="6" name="Picture 6" descr="nmpra_logo_tra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802481"/>
            <a:ext cx="652463" cy="64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2429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Med-Peds Resident Distribution</a:t>
            </a:r>
            <a:br>
              <a:rPr lang="en-US" dirty="0"/>
            </a:br>
            <a:r>
              <a:rPr lang="en-US" dirty="0"/>
              <a:t>On Duty December 31, 2024</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27256441"/>
              </p:ext>
            </p:extLst>
          </p:nvPr>
        </p:nvGraphicFramePr>
        <p:xfrm>
          <a:off x="304800" y="1447800"/>
          <a:ext cx="84582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p:cNvSpPr>
            <a:spLocks noGrp="1"/>
          </p:cNvSpPr>
          <p:nvPr>
            <p:ph type="ftr" sz="quarter" idx="11"/>
          </p:nvPr>
        </p:nvSpPr>
        <p:spPr>
          <a:xfrm>
            <a:off x="1143000" y="6400799"/>
            <a:ext cx="6934200" cy="533401"/>
          </a:xfrm>
        </p:spPr>
        <p:txBody>
          <a:bodyPr/>
          <a:lstStyle/>
          <a:p>
            <a:r>
              <a:rPr lang="en-US" sz="1800" b="0" i="0" dirty="0">
                <a:solidFill>
                  <a:srgbClr val="333333"/>
                </a:solidFill>
                <a:effectLst/>
                <a:latin typeface="+mj-lt"/>
              </a:rPr>
              <a:t>Andrews JS, Mathews C. US Graduate Medical Education, 2023-2024. </a:t>
            </a:r>
            <a:r>
              <a:rPr lang="en-US" sz="1800" b="0" i="1" dirty="0">
                <a:solidFill>
                  <a:srgbClr val="333333"/>
                </a:solidFill>
                <a:effectLst/>
                <a:latin typeface="+mj-lt"/>
              </a:rPr>
              <a:t>JAMA.</a:t>
            </a:r>
            <a:r>
              <a:rPr lang="en-US" sz="1800" b="0" i="0" dirty="0">
                <a:solidFill>
                  <a:srgbClr val="333333"/>
                </a:solidFill>
                <a:effectLst/>
                <a:latin typeface="+mj-lt"/>
              </a:rPr>
              <a:t> 2024;332(24):2127–2153. doi:10.1001/jama.2024.21756</a:t>
            </a:r>
            <a:endParaRPr lang="en-US" sz="1800" dirty="0">
              <a:solidFill>
                <a:schemeClr val="bg1">
                  <a:lumMod val="50000"/>
                </a:schemeClr>
              </a:solidFill>
              <a:latin typeface="+mj-lt"/>
            </a:endParaRPr>
          </a:p>
          <a:p>
            <a:endParaRPr lang="en-US" sz="1800" dirty="0">
              <a:solidFill>
                <a:schemeClr val="bg1">
                  <a:lumMod val="50000"/>
                </a:schemeClr>
              </a:solidFill>
            </a:endParaRPr>
          </a:p>
        </p:txBody>
      </p:sp>
    </p:spTree>
    <p:extLst>
      <p:ext uri="{BB962C8B-B14F-4D97-AF65-F5344CB8AC3E}">
        <p14:creationId xmlns:p14="http://schemas.microsoft.com/office/powerpoint/2010/main" val="2047231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Med-Peds Gender Distribution</a:t>
            </a:r>
            <a:br>
              <a:rPr lang="en-US" dirty="0"/>
            </a:br>
            <a:r>
              <a:rPr lang="en-US" dirty="0"/>
              <a:t>On Duty December 31, 2024</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2346759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2"/>
          <p:cNvSpPr>
            <a:spLocks noGrp="1"/>
          </p:cNvSpPr>
          <p:nvPr>
            <p:ph type="ftr" sz="quarter" idx="11"/>
          </p:nvPr>
        </p:nvSpPr>
        <p:spPr>
          <a:xfrm>
            <a:off x="1143000" y="6248399"/>
            <a:ext cx="6934200" cy="533401"/>
          </a:xfrm>
        </p:spPr>
        <p:txBody>
          <a:bodyPr/>
          <a:lstStyle/>
          <a:p>
            <a:r>
              <a:rPr lang="en-US" sz="1800" dirty="0">
                <a:solidFill>
                  <a:srgbClr val="333333"/>
                </a:solidFill>
              </a:rPr>
              <a:t>Andrews JS, Mathews C, Kolli S. Graduate Medical Education, 2024-2025. </a:t>
            </a:r>
            <a:r>
              <a:rPr lang="en-US" sz="1800" i="1" dirty="0">
                <a:solidFill>
                  <a:srgbClr val="333333"/>
                </a:solidFill>
              </a:rPr>
              <a:t>JAMA.</a:t>
            </a:r>
            <a:r>
              <a:rPr lang="en-US" sz="1800" dirty="0">
                <a:solidFill>
                  <a:srgbClr val="333333"/>
                </a:solidFill>
              </a:rPr>
              <a:t> 2025;334(17):1572-1598. </a:t>
            </a:r>
            <a:r>
              <a:rPr lang="en-US" sz="1800" dirty="0">
                <a:hlinkClick r:id="rId4"/>
              </a:rPr>
              <a:t>10.1001/jama.2025.14728</a:t>
            </a:r>
            <a:endParaRPr lang="en-US" sz="1800" dirty="0"/>
          </a:p>
          <a:p>
            <a:endParaRPr lang="en-US" sz="1800" dirty="0">
              <a:solidFill>
                <a:schemeClr val="bg1">
                  <a:lumMod val="50000"/>
                </a:schemeClr>
              </a:solidFill>
            </a:endParaRPr>
          </a:p>
        </p:txBody>
      </p:sp>
    </p:spTree>
    <p:extLst>
      <p:ext uri="{BB962C8B-B14F-4D97-AF65-F5344CB8AC3E}">
        <p14:creationId xmlns:p14="http://schemas.microsoft.com/office/powerpoint/2010/main" val="510124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dirty="0"/>
              <a:t>How it All Fits Together</a:t>
            </a:r>
          </a:p>
        </p:txBody>
      </p:sp>
      <p:sp>
        <p:nvSpPr>
          <p:cNvPr id="23555" name="Rectangle 3"/>
          <p:cNvSpPr>
            <a:spLocks noGrp="1" noChangeArrowheads="1"/>
          </p:cNvSpPr>
          <p:nvPr>
            <p:ph type="body" idx="1"/>
          </p:nvPr>
        </p:nvSpPr>
        <p:spPr/>
        <p:txBody>
          <a:bodyPr/>
          <a:lstStyle/>
          <a:p>
            <a:pPr eaLnBrk="1" hangingPunct="1"/>
            <a:endParaRPr lang="en-US" altLang="en-US" dirty="0"/>
          </a:p>
        </p:txBody>
      </p:sp>
      <p:grpSp>
        <p:nvGrpSpPr>
          <p:cNvPr id="23556" name="Group 4"/>
          <p:cNvGrpSpPr>
            <a:grpSpLocks/>
          </p:cNvGrpSpPr>
          <p:nvPr/>
        </p:nvGrpSpPr>
        <p:grpSpPr bwMode="auto">
          <a:xfrm>
            <a:off x="838200" y="1295400"/>
            <a:ext cx="7086600" cy="5305425"/>
            <a:chOff x="1824" y="633"/>
            <a:chExt cx="2834" cy="2849"/>
          </a:xfrm>
        </p:grpSpPr>
        <p:sp>
          <p:nvSpPr>
            <p:cNvPr id="23561" name="Puzzle3"/>
            <p:cNvSpPr>
              <a:spLocks noEditPoints="1" noChangeArrowheads="1"/>
            </p:cNvSpPr>
            <p:nvPr/>
          </p:nvSpPr>
          <p:spPr bwMode="auto">
            <a:xfrm>
              <a:off x="3204" y="633"/>
              <a:ext cx="1114" cy="15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269 w 21600"/>
                <a:gd name="T25" fmla="*/ 7718 h 21600"/>
                <a:gd name="T26" fmla="*/ 19157 w 21600"/>
                <a:gd name="T27" fmla="*/ 2023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993366"/>
            </a:solidFill>
            <a:ln w="28575">
              <a:solidFill>
                <a:srgbClr val="000000"/>
              </a:solidFill>
              <a:miter lim="800000"/>
              <a:headEnd/>
              <a:tailEnd/>
            </a:ln>
          </p:spPr>
          <p:txBody>
            <a:bodyPr/>
            <a:lstStyle/>
            <a:p>
              <a:endParaRPr lang="en-US" dirty="0"/>
            </a:p>
          </p:txBody>
        </p:sp>
        <p:sp>
          <p:nvSpPr>
            <p:cNvPr id="23562" name="Puzzle2"/>
            <p:cNvSpPr>
              <a:spLocks noEditPoints="1" noChangeArrowheads="1"/>
            </p:cNvSpPr>
            <p:nvPr/>
          </p:nvSpPr>
          <p:spPr bwMode="auto">
            <a:xfrm>
              <a:off x="2880" y="1736"/>
              <a:ext cx="1778" cy="13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5394 w 21600"/>
                <a:gd name="T25" fmla="*/ 6735 h 21600"/>
                <a:gd name="T26" fmla="*/ 16182 w 21600"/>
                <a:gd name="T27" fmla="*/ 20441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folHlink"/>
            </a:solidFill>
            <a:ln w="28575">
              <a:solidFill>
                <a:srgbClr val="000000"/>
              </a:solidFill>
              <a:miter lim="800000"/>
              <a:headEnd/>
              <a:tailEnd/>
            </a:ln>
          </p:spPr>
          <p:txBody>
            <a:bodyPr/>
            <a:lstStyle/>
            <a:p>
              <a:endParaRPr lang="en-US" dirty="0"/>
            </a:p>
          </p:txBody>
        </p:sp>
        <p:sp>
          <p:nvSpPr>
            <p:cNvPr id="23563" name="Puzzle4"/>
            <p:cNvSpPr>
              <a:spLocks noEditPoints="1" noChangeArrowheads="1"/>
            </p:cNvSpPr>
            <p:nvPr/>
          </p:nvSpPr>
          <p:spPr bwMode="auto">
            <a:xfrm>
              <a:off x="2192" y="1719"/>
              <a:ext cx="1072" cy="176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2075 w 21600"/>
                <a:gd name="T25" fmla="*/ 5660 h 21600"/>
                <a:gd name="T26" fmla="*/ 20210 w 21600"/>
                <a:gd name="T27" fmla="*/ 15976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00CCFF"/>
            </a:solidFill>
            <a:ln w="28575">
              <a:solidFill>
                <a:srgbClr val="000000"/>
              </a:solidFill>
              <a:miter lim="800000"/>
              <a:headEnd/>
              <a:tailEnd/>
            </a:ln>
          </p:spPr>
          <p:txBody>
            <a:bodyPr/>
            <a:lstStyle/>
            <a:p>
              <a:endParaRPr lang="en-US" dirty="0"/>
            </a:p>
          </p:txBody>
        </p:sp>
        <p:sp>
          <p:nvSpPr>
            <p:cNvPr id="23564" name="Puzzle1"/>
            <p:cNvSpPr>
              <a:spLocks noEditPoints="1" noChangeArrowheads="1"/>
            </p:cNvSpPr>
            <p:nvPr/>
          </p:nvSpPr>
          <p:spPr bwMode="auto">
            <a:xfrm>
              <a:off x="1824" y="1091"/>
              <a:ext cx="1800" cy="10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6084 w 21600"/>
                <a:gd name="T25" fmla="*/ 2569 h 21600"/>
                <a:gd name="T26" fmla="*/ 16128 w 21600"/>
                <a:gd name="T27" fmla="*/ 1954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6600"/>
            </a:solidFill>
            <a:ln w="28575">
              <a:solidFill>
                <a:srgbClr val="000000"/>
              </a:solidFill>
              <a:miter lim="800000"/>
              <a:headEnd/>
              <a:tailEnd/>
            </a:ln>
          </p:spPr>
          <p:txBody>
            <a:bodyPr/>
            <a:lstStyle/>
            <a:p>
              <a:endParaRPr lang="en-US" dirty="0"/>
            </a:p>
          </p:txBody>
        </p:sp>
      </p:grpSp>
      <p:sp>
        <p:nvSpPr>
          <p:cNvPr id="23557" name="Text Box 11"/>
          <p:cNvSpPr txBox="1">
            <a:spLocks noChangeArrowheads="1"/>
          </p:cNvSpPr>
          <p:nvPr/>
        </p:nvSpPr>
        <p:spPr bwMode="auto">
          <a:xfrm>
            <a:off x="1295400" y="2819400"/>
            <a:ext cx="3048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914400" indent="-457200"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spcBef>
                <a:spcPct val="50000"/>
              </a:spcBef>
              <a:buFontTx/>
              <a:buNone/>
            </a:pPr>
            <a:r>
              <a:rPr lang="en-US" altLang="en-US" sz="2800" b="1" dirty="0">
                <a:solidFill>
                  <a:srgbClr val="FFFF00"/>
                </a:solidFill>
                <a:latin typeface="+mn-lt"/>
              </a:rPr>
              <a:t>Complete both</a:t>
            </a:r>
          </a:p>
        </p:txBody>
      </p:sp>
      <p:sp>
        <p:nvSpPr>
          <p:cNvPr id="23558" name="Text Box 13"/>
          <p:cNvSpPr txBox="1">
            <a:spLocks noChangeArrowheads="1"/>
          </p:cNvSpPr>
          <p:nvPr/>
        </p:nvSpPr>
        <p:spPr bwMode="auto">
          <a:xfrm>
            <a:off x="1828800" y="4267200"/>
            <a:ext cx="2133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914400" indent="-457200"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spcBef>
                <a:spcPct val="50000"/>
              </a:spcBef>
              <a:buFontTx/>
              <a:buNone/>
            </a:pPr>
            <a:r>
              <a:rPr lang="en-US" altLang="en-US" sz="2800" b="1" dirty="0">
                <a:solidFill>
                  <a:srgbClr val="FFFF00"/>
                </a:solidFill>
                <a:latin typeface="+mn-lt"/>
              </a:rPr>
              <a:t>Practice both</a:t>
            </a:r>
          </a:p>
        </p:txBody>
      </p:sp>
      <p:sp>
        <p:nvSpPr>
          <p:cNvPr id="23559" name="Text Box 14"/>
          <p:cNvSpPr txBox="1">
            <a:spLocks noChangeArrowheads="1"/>
          </p:cNvSpPr>
          <p:nvPr/>
        </p:nvSpPr>
        <p:spPr bwMode="auto">
          <a:xfrm>
            <a:off x="4343400" y="4267200"/>
            <a:ext cx="335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914400" indent="-457200"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spcBef>
                <a:spcPct val="50000"/>
              </a:spcBef>
              <a:buFontTx/>
              <a:buNone/>
            </a:pPr>
            <a:r>
              <a:rPr lang="en-US" altLang="en-US" sz="2800" b="1" dirty="0">
                <a:solidFill>
                  <a:srgbClr val="FFFF00"/>
                </a:solidFill>
                <a:latin typeface="+mn-lt"/>
              </a:rPr>
              <a:t>Pass both</a:t>
            </a:r>
          </a:p>
        </p:txBody>
      </p:sp>
      <p:sp>
        <p:nvSpPr>
          <p:cNvPr id="23560" name="Text Box 15"/>
          <p:cNvSpPr txBox="1">
            <a:spLocks noChangeArrowheads="1"/>
          </p:cNvSpPr>
          <p:nvPr/>
        </p:nvSpPr>
        <p:spPr bwMode="auto">
          <a:xfrm>
            <a:off x="4343400" y="2362200"/>
            <a:ext cx="1981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914400" indent="-457200"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spcBef>
                <a:spcPct val="50000"/>
              </a:spcBef>
              <a:buFontTx/>
              <a:buNone/>
            </a:pPr>
            <a:r>
              <a:rPr lang="en-US" altLang="en-US" sz="2800" b="1" dirty="0">
                <a:solidFill>
                  <a:srgbClr val="FFFF00"/>
                </a:solidFill>
                <a:latin typeface="+mn-lt"/>
              </a:rPr>
              <a:t>Learn both</a:t>
            </a:r>
          </a:p>
        </p:txBody>
      </p:sp>
    </p:spTree>
    <p:extLst>
      <p:ext uri="{BB962C8B-B14F-4D97-AF65-F5344CB8AC3E}">
        <p14:creationId xmlns:p14="http://schemas.microsoft.com/office/powerpoint/2010/main" val="4038238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is Possible to </a:t>
            </a:r>
            <a:r>
              <a:rPr lang="en-US" b="1" u="sng" dirty="0"/>
              <a:t>Complete</a:t>
            </a:r>
            <a:r>
              <a:rPr lang="en-US" dirty="0"/>
              <a:t> Both</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3763221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p:cNvSpPr>
            <a:spLocks noGrp="1"/>
          </p:cNvSpPr>
          <p:nvPr>
            <p:ph type="ftr" sz="quarter" idx="11"/>
          </p:nvPr>
        </p:nvSpPr>
        <p:spPr>
          <a:xfrm>
            <a:off x="1219200" y="6400800"/>
            <a:ext cx="7086600" cy="320675"/>
          </a:xfrm>
        </p:spPr>
        <p:txBody>
          <a:bodyPr/>
          <a:lstStyle/>
          <a:p>
            <a:r>
              <a:rPr lang="en-US" sz="1800" dirty="0">
                <a:solidFill>
                  <a:schemeClr val="bg1">
                    <a:lumMod val="50000"/>
                  </a:schemeClr>
                </a:solidFill>
              </a:rPr>
              <a:t>Estimates calculated from American Board of Pediatrics Annual Reports</a:t>
            </a:r>
          </a:p>
        </p:txBody>
      </p:sp>
    </p:spTree>
    <p:extLst>
      <p:ext uri="{BB962C8B-B14F-4D97-AF65-F5344CB8AC3E}">
        <p14:creationId xmlns:p14="http://schemas.microsoft.com/office/powerpoint/2010/main" val="390344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buFontTx/>
              <a:buNone/>
            </a:pPr>
            <a:r>
              <a:rPr lang="en-US" altLang="en-US" sz="1400" dirty="0">
                <a:solidFill>
                  <a:srgbClr val="FFFFFF"/>
                </a:solidFill>
              </a:rPr>
              <a:t>John Chamberlain, MD 2002</a:t>
            </a:r>
          </a:p>
        </p:txBody>
      </p:sp>
      <p:sp>
        <p:nvSpPr>
          <p:cNvPr id="25603" name="Rectangle 2"/>
          <p:cNvSpPr>
            <a:spLocks noGrp="1" noChangeArrowheads="1"/>
          </p:cNvSpPr>
          <p:nvPr>
            <p:ph type="title"/>
          </p:nvPr>
        </p:nvSpPr>
        <p:spPr/>
        <p:txBody>
          <a:bodyPr/>
          <a:lstStyle/>
          <a:p>
            <a:pPr eaLnBrk="1" hangingPunct="1"/>
            <a:r>
              <a:rPr lang="en-US" altLang="en-US" dirty="0"/>
              <a:t>It is Possible to </a:t>
            </a:r>
            <a:r>
              <a:rPr lang="en-US" altLang="en-US" b="1" u="sng" dirty="0"/>
              <a:t>Learn</a:t>
            </a:r>
            <a:r>
              <a:rPr lang="en-US" altLang="en-US" dirty="0"/>
              <a:t> Both</a:t>
            </a:r>
          </a:p>
        </p:txBody>
      </p:sp>
      <p:sp>
        <p:nvSpPr>
          <p:cNvPr id="422915" name="Rectangle 3"/>
          <p:cNvSpPr>
            <a:spLocks noGrp="1" noChangeArrowheads="1"/>
          </p:cNvSpPr>
          <p:nvPr>
            <p:ph type="body" idx="1"/>
          </p:nvPr>
        </p:nvSpPr>
        <p:spPr/>
        <p:txBody>
          <a:bodyPr/>
          <a:lstStyle/>
          <a:p>
            <a:pPr marL="0" indent="0" algn="ctr">
              <a:lnSpc>
                <a:spcPct val="90000"/>
              </a:lnSpc>
              <a:spcAft>
                <a:spcPct val="50000"/>
              </a:spcAft>
              <a:buNone/>
            </a:pPr>
            <a:r>
              <a:rPr lang="en-US" altLang="en-US" sz="2800" b="1" dirty="0"/>
              <a:t>HOW IS IT POSSIBLE TO LEARN TWO DISCIPLINES?</a:t>
            </a:r>
            <a:endParaRPr lang="en-US" altLang="en-US" sz="2800" b="1" u="sng" dirty="0"/>
          </a:p>
          <a:p>
            <a:pPr eaLnBrk="1" hangingPunct="1">
              <a:lnSpc>
                <a:spcPct val="90000"/>
              </a:lnSpc>
              <a:spcAft>
                <a:spcPct val="50000"/>
              </a:spcAft>
              <a:buFont typeface="Wingdings" panose="05000000000000000000" pitchFamily="2" charset="2"/>
              <a:buChar char="q"/>
            </a:pPr>
            <a:r>
              <a:rPr lang="en-US" altLang="en-US" sz="2800" b="1" u="sng" dirty="0"/>
              <a:t>Fundamental clinical skills</a:t>
            </a:r>
            <a:r>
              <a:rPr lang="en-US" altLang="en-US" sz="2800" dirty="0"/>
              <a:t> in common: (history and physical, communication, organization)</a:t>
            </a:r>
          </a:p>
          <a:p>
            <a:pPr eaLnBrk="1" hangingPunct="1">
              <a:lnSpc>
                <a:spcPct val="90000"/>
              </a:lnSpc>
              <a:spcAft>
                <a:spcPct val="50000"/>
              </a:spcAft>
              <a:buFont typeface="Wingdings" panose="05000000000000000000" pitchFamily="2" charset="2"/>
              <a:buChar char="q"/>
            </a:pPr>
            <a:r>
              <a:rPr lang="en-US" altLang="en-US" sz="2800" b="1" u="sng" dirty="0"/>
              <a:t>Advanced clinical skills</a:t>
            </a:r>
            <a:r>
              <a:rPr lang="en-US" altLang="en-US" sz="2800" dirty="0"/>
              <a:t> in common: (information processing, reasoning, hypothesis testing, deduction, epidemiology)</a:t>
            </a:r>
          </a:p>
          <a:p>
            <a:pPr eaLnBrk="1" hangingPunct="1">
              <a:lnSpc>
                <a:spcPct val="90000"/>
              </a:lnSpc>
              <a:spcAft>
                <a:spcPct val="50000"/>
              </a:spcAft>
              <a:buFont typeface="Wingdings" panose="05000000000000000000" pitchFamily="2" charset="2"/>
              <a:buChar char="q"/>
            </a:pPr>
            <a:r>
              <a:rPr lang="en-US" altLang="en-US" sz="2800" b="1" u="sng" dirty="0"/>
              <a:t>Some differences</a:t>
            </a:r>
            <a:r>
              <a:rPr lang="en-US" altLang="en-US" sz="2800" b="1" dirty="0"/>
              <a:t>:</a:t>
            </a:r>
            <a:r>
              <a:rPr lang="en-US" altLang="en-US" sz="2800" dirty="0"/>
              <a:t> manifestations/incidence of same conditions at different ages, nuances of treatment, neonatology and first two years of life</a:t>
            </a:r>
          </a:p>
        </p:txBody>
      </p:sp>
    </p:spTree>
    <p:extLst>
      <p:ext uri="{BB962C8B-B14F-4D97-AF65-F5344CB8AC3E}">
        <p14:creationId xmlns:p14="http://schemas.microsoft.com/office/powerpoint/2010/main" val="35120995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2915">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229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1" y="274638"/>
            <a:ext cx="8956398" cy="715962"/>
          </a:xfrm>
        </p:spPr>
        <p:txBody>
          <a:bodyPr>
            <a:noAutofit/>
          </a:bodyPr>
          <a:lstStyle/>
          <a:p>
            <a:r>
              <a:rPr lang="en-US" dirty="0"/>
              <a:t>Why Learn Both?</a:t>
            </a:r>
          </a:p>
        </p:txBody>
      </p:sp>
      <p:sp>
        <p:nvSpPr>
          <p:cNvPr id="3" name="Content Placeholder 2"/>
          <p:cNvSpPr>
            <a:spLocks noGrp="1"/>
          </p:cNvSpPr>
          <p:nvPr>
            <p:ph idx="1"/>
          </p:nvPr>
        </p:nvSpPr>
        <p:spPr>
          <a:xfrm>
            <a:off x="304800" y="1143000"/>
            <a:ext cx="8534400" cy="5334000"/>
          </a:xfrm>
        </p:spPr>
        <p:txBody>
          <a:bodyPr>
            <a:normAutofit fontScale="77500" lnSpcReduction="20000"/>
          </a:bodyPr>
          <a:lstStyle/>
          <a:p>
            <a:pPr>
              <a:buFont typeface="Wingdings" panose="05000000000000000000" pitchFamily="2" charset="2"/>
              <a:buChar char="q"/>
            </a:pPr>
            <a:r>
              <a:rPr lang="en-US" dirty="0"/>
              <a:t>Comprehensive view of health and illness</a:t>
            </a:r>
          </a:p>
          <a:p>
            <a:pPr lvl="1">
              <a:lnSpc>
                <a:spcPct val="120000"/>
              </a:lnSpc>
              <a:buFont typeface="Wingdings" panose="05000000000000000000" pitchFamily="2" charset="2"/>
              <a:buChar char="§"/>
            </a:pPr>
            <a:r>
              <a:rPr lang="en-US" dirty="0"/>
              <a:t>The most complicated patients will still need to be managed/led by physicians in outpatient and inpatient settings </a:t>
            </a:r>
          </a:p>
          <a:p>
            <a:pPr lvl="1">
              <a:lnSpc>
                <a:spcPct val="120000"/>
              </a:lnSpc>
              <a:buFont typeface="Wingdings" panose="05000000000000000000" pitchFamily="2" charset="2"/>
              <a:buChar char="§"/>
            </a:pPr>
            <a:r>
              <a:rPr lang="en-US" dirty="0"/>
              <a:t>Know and see as much of health system(s) to bring the proper perspective through the depth and breadth of clinical training across different departments, service lines and systems</a:t>
            </a:r>
          </a:p>
          <a:p>
            <a:pPr lvl="1">
              <a:lnSpc>
                <a:spcPct val="120000"/>
              </a:lnSpc>
              <a:buFont typeface="Wingdings" panose="05000000000000000000" pitchFamily="2" charset="2"/>
              <a:buChar char="§"/>
            </a:pPr>
            <a:r>
              <a:rPr lang="en-US" dirty="0"/>
              <a:t>Critical and sophistication of thinking so to not consult everyone</a:t>
            </a:r>
          </a:p>
          <a:p>
            <a:pPr>
              <a:buFont typeface="Wingdings" panose="05000000000000000000" pitchFamily="2" charset="2"/>
              <a:buChar char="q"/>
            </a:pPr>
            <a:r>
              <a:rPr lang="en-US" dirty="0"/>
              <a:t>“Adaptable” the ability to change (or be changed) to fit changing circumstances </a:t>
            </a:r>
          </a:p>
          <a:p>
            <a:pPr>
              <a:buFont typeface="Wingdings" panose="05000000000000000000" pitchFamily="2" charset="2"/>
              <a:buChar char="q"/>
            </a:pPr>
            <a:r>
              <a:rPr lang="en-US" dirty="0"/>
              <a:t>“Flexible” the ability to cope with variable circumstances</a:t>
            </a:r>
          </a:p>
          <a:p>
            <a:pPr>
              <a:buFont typeface="Wingdings" panose="05000000000000000000" pitchFamily="2" charset="2"/>
              <a:buChar char="q"/>
            </a:pPr>
            <a:r>
              <a:rPr lang="en-US" dirty="0"/>
              <a:t>“Versatile” having a wide variety of skills</a:t>
            </a:r>
          </a:p>
          <a:p>
            <a:pPr>
              <a:buFont typeface="Wingdings" panose="05000000000000000000" pitchFamily="2" charset="2"/>
              <a:buChar char="q"/>
            </a:pPr>
            <a:r>
              <a:rPr lang="en-US" dirty="0"/>
              <a:t>Cross fertilization of ideas for system wide improvement</a:t>
            </a:r>
          </a:p>
          <a:p>
            <a:pPr>
              <a:buFont typeface="Wingdings" panose="05000000000000000000" pitchFamily="2" charset="2"/>
              <a:buChar char="q"/>
            </a:pPr>
            <a:r>
              <a:rPr lang="en-US" dirty="0"/>
              <a:t>Clinical Relevance</a:t>
            </a:r>
          </a:p>
          <a:p>
            <a:pPr>
              <a:buFont typeface="Wingdings" panose="05000000000000000000" pitchFamily="2" charset="2"/>
              <a:buChar char="q"/>
            </a:pPr>
            <a:r>
              <a:rPr lang="en-US" dirty="0"/>
              <a:t>Niches</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6959" y="5562600"/>
            <a:ext cx="1695017"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6462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4"/>
          <p:cNvSpPr>
            <a:spLocks noGrp="1"/>
          </p:cNvSpPr>
          <p:nvPr>
            <p:ph type="ftr" sz="quarter" idx="11"/>
          </p:nvPr>
        </p:nvSpPr>
        <p:spPr>
          <a:xfrm>
            <a:off x="304800" y="5943600"/>
            <a:ext cx="8458200" cy="38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buNone/>
            </a:pPr>
            <a:r>
              <a:rPr lang="en-US" sz="1800" dirty="0">
                <a:solidFill>
                  <a:schemeClr val="bg1">
                    <a:lumMod val="50000"/>
                  </a:schemeClr>
                </a:solidFill>
                <a:latin typeface="+mn-lt"/>
              </a:rPr>
              <a:t>Freed GL, Fant KE, Nahra TA, Wheeler JR. Internal medicine-pediatrics physicians: their care of children versus care of adults. Academic Medicine 2005;80:858-64.  </a:t>
            </a:r>
            <a:endParaRPr lang="en-US" altLang="en-US" sz="1800" dirty="0">
              <a:solidFill>
                <a:schemeClr val="bg1">
                  <a:lumMod val="50000"/>
                </a:schemeClr>
              </a:solidFill>
              <a:latin typeface="+mn-lt"/>
            </a:endParaRPr>
          </a:p>
          <a:p>
            <a:pPr eaLnBrk="1" hangingPunct="1">
              <a:buNone/>
            </a:pPr>
            <a:r>
              <a:rPr lang="en-US" altLang="en-US" sz="1800" dirty="0">
                <a:solidFill>
                  <a:schemeClr val="bg1">
                    <a:lumMod val="50000"/>
                  </a:schemeClr>
                </a:solidFill>
                <a:latin typeface="+mn-lt"/>
              </a:rPr>
              <a:t>                                              </a:t>
            </a:r>
          </a:p>
          <a:p>
            <a:pPr eaLnBrk="1" hangingPunct="1">
              <a:buFontTx/>
              <a:buNone/>
            </a:pPr>
            <a:r>
              <a:rPr lang="en-US" altLang="en-US" sz="1800" dirty="0">
                <a:solidFill>
                  <a:schemeClr val="bg1">
                    <a:lumMod val="50000"/>
                  </a:schemeClr>
                </a:solidFill>
                <a:latin typeface="+mn-lt"/>
              </a:rPr>
              <a:t>Frohna J, Melgar T, Mueller C and Borden S. Internal medicine-pediatrics Residency Training: Current Trends and Outcomes. Academic Medicine. 2004</a:t>
            </a:r>
          </a:p>
        </p:txBody>
      </p:sp>
      <p:sp>
        <p:nvSpPr>
          <p:cNvPr id="27651" name="Rectangle 2"/>
          <p:cNvSpPr>
            <a:spLocks noGrp="1" noChangeArrowheads="1"/>
          </p:cNvSpPr>
          <p:nvPr>
            <p:ph type="title"/>
          </p:nvPr>
        </p:nvSpPr>
        <p:spPr/>
        <p:txBody>
          <a:bodyPr/>
          <a:lstStyle/>
          <a:p>
            <a:pPr eaLnBrk="1" hangingPunct="1"/>
            <a:r>
              <a:rPr lang="en-US" altLang="en-US" dirty="0"/>
              <a:t>It is Possible to </a:t>
            </a:r>
            <a:r>
              <a:rPr lang="en-US" altLang="en-US" b="1" u="sng" dirty="0"/>
              <a:t>Practice</a:t>
            </a:r>
            <a:r>
              <a:rPr lang="en-US" altLang="en-US" dirty="0"/>
              <a:t> Both</a:t>
            </a:r>
          </a:p>
        </p:txBody>
      </p:sp>
      <p:sp>
        <p:nvSpPr>
          <p:cNvPr id="27652" name="Rectangle 3"/>
          <p:cNvSpPr>
            <a:spLocks noGrp="1" noChangeArrowheads="1"/>
          </p:cNvSpPr>
          <p:nvPr>
            <p:ph type="body" idx="1"/>
          </p:nvPr>
        </p:nvSpPr>
        <p:spPr>
          <a:xfrm>
            <a:off x="457200" y="1371600"/>
            <a:ext cx="8229600" cy="4648200"/>
          </a:xfrm>
        </p:spPr>
        <p:txBody>
          <a:bodyPr/>
          <a:lstStyle/>
          <a:p>
            <a:pPr eaLnBrk="1" hangingPunct="1">
              <a:buFont typeface="Wingdings" panose="05000000000000000000" pitchFamily="2" charset="2"/>
              <a:buChar char="q"/>
            </a:pPr>
            <a:r>
              <a:rPr lang="en-US" altLang="en-US" sz="2800" dirty="0"/>
              <a:t>About </a:t>
            </a:r>
            <a:r>
              <a:rPr lang="en-US" altLang="en-US" sz="2800" b="1" u="sng" dirty="0"/>
              <a:t>50-60%</a:t>
            </a:r>
            <a:r>
              <a:rPr lang="en-US" altLang="en-US" sz="2800" b="1" dirty="0"/>
              <a:t> </a:t>
            </a:r>
            <a:r>
              <a:rPr lang="en-US" altLang="en-US" sz="2800" dirty="0"/>
              <a:t>of graduates go into primary care practice. The majority (between 77-93%) provide care for both adults and children.</a:t>
            </a:r>
          </a:p>
          <a:p>
            <a:pPr lvl="1" eaLnBrk="1" hangingPunct="1">
              <a:buFont typeface="Wingdings" panose="05000000000000000000" pitchFamily="2" charset="2"/>
              <a:buChar char="§"/>
            </a:pPr>
            <a:r>
              <a:rPr lang="en-US" altLang="en-US" sz="2400" b="1" dirty="0"/>
              <a:t>40</a:t>
            </a:r>
            <a:r>
              <a:rPr lang="en-US" altLang="en-US" sz="2400" dirty="0"/>
              <a:t>% also have an academic appointment with a medical school</a:t>
            </a:r>
          </a:p>
          <a:p>
            <a:pPr eaLnBrk="1" hangingPunct="1">
              <a:buFont typeface="Wingdings" panose="05000000000000000000" pitchFamily="2" charset="2"/>
              <a:buChar char="q"/>
            </a:pPr>
            <a:r>
              <a:rPr lang="en-US" altLang="en-US" sz="2800" dirty="0"/>
              <a:t>About </a:t>
            </a:r>
            <a:r>
              <a:rPr lang="en-US" altLang="en-US" sz="2800" b="1" u="sng" dirty="0"/>
              <a:t>18-25%</a:t>
            </a:r>
            <a:r>
              <a:rPr lang="en-US" altLang="en-US" sz="2800" dirty="0"/>
              <a:t> of graduates pursue fellowship and </a:t>
            </a:r>
            <a:r>
              <a:rPr lang="en-US" altLang="en-US" sz="2800" b="1" dirty="0"/>
              <a:t>50%</a:t>
            </a:r>
            <a:r>
              <a:rPr lang="en-US" altLang="en-US" sz="2800" dirty="0"/>
              <a:t> provide care for both adults and children. </a:t>
            </a:r>
          </a:p>
          <a:p>
            <a:pPr lvl="1" eaLnBrk="1" hangingPunct="1">
              <a:buFont typeface="Wingdings" panose="05000000000000000000" pitchFamily="2" charset="2"/>
              <a:buChar char="§"/>
            </a:pPr>
            <a:r>
              <a:rPr lang="en-US" altLang="en-US" sz="2400" b="1" dirty="0"/>
              <a:t>60%</a:t>
            </a:r>
            <a:r>
              <a:rPr lang="en-US" altLang="en-US" sz="2400" dirty="0"/>
              <a:t> also have an academic appointment with a medical school</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 y="76199"/>
            <a:ext cx="1219201" cy="1219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8605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9"/>
          <p:cNvSpPr txBox="1">
            <a:spLocks noGrp="1" noChangeArrowheads="1"/>
          </p:cNvSpPr>
          <p:nvPr/>
        </p:nvSpPr>
        <p:spPr bwMode="auto">
          <a:xfrm>
            <a:off x="838200" y="6172200"/>
            <a:ext cx="769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algn="ctr" eaLnBrk="1" hangingPunct="1">
              <a:lnSpc>
                <a:spcPct val="100000"/>
              </a:lnSpc>
              <a:spcBef>
                <a:spcPct val="0"/>
              </a:spcBef>
              <a:buFontTx/>
              <a:buNone/>
            </a:pPr>
            <a:r>
              <a:rPr lang="en-US" altLang="en-US" sz="1800" dirty="0">
                <a:solidFill>
                  <a:schemeClr val="bg1">
                    <a:lumMod val="50000"/>
                  </a:schemeClr>
                </a:solidFill>
                <a:latin typeface="+mn-lt"/>
              </a:rPr>
              <a:t>Fortuna, Ting, Kaelber and Simon.  Characteristics of Medicine-Pediatrics Practices.  Academic Medicine (84) 3; March 2009: 396-401</a:t>
            </a:r>
          </a:p>
        </p:txBody>
      </p:sp>
      <p:sp>
        <p:nvSpPr>
          <p:cNvPr id="28675" name="Rectangle 5"/>
          <p:cNvSpPr>
            <a:spLocks noGrp="1" noChangeArrowheads="1"/>
          </p:cNvSpPr>
          <p:nvPr>
            <p:ph type="title" idx="4294967295"/>
          </p:nvPr>
        </p:nvSpPr>
        <p:spPr/>
        <p:txBody>
          <a:bodyPr>
            <a:normAutofit/>
          </a:bodyPr>
          <a:lstStyle/>
          <a:p>
            <a:r>
              <a:rPr lang="en-US" altLang="en-US" dirty="0"/>
              <a:t>It is Possible to </a:t>
            </a:r>
            <a:r>
              <a:rPr lang="en-US" altLang="en-US" b="1" u="sng" dirty="0"/>
              <a:t>Practice</a:t>
            </a:r>
            <a:r>
              <a:rPr lang="en-US" altLang="en-US" dirty="0"/>
              <a:t> Both</a:t>
            </a:r>
          </a:p>
        </p:txBody>
      </p:sp>
      <p:graphicFrame>
        <p:nvGraphicFramePr>
          <p:cNvPr id="28676" name="Object 1"/>
          <p:cNvGraphicFramePr>
            <a:graphicFrameLocks noGrp="1" noChangeAspect="1"/>
          </p:cNvGraphicFramePr>
          <p:nvPr>
            <p:ph idx="4294967295"/>
            <p:extLst>
              <p:ext uri="{D42A27DB-BD31-4B8C-83A1-F6EECF244321}">
                <p14:modId xmlns:p14="http://schemas.microsoft.com/office/powerpoint/2010/main" val="851978029"/>
              </p:ext>
            </p:extLst>
          </p:nvPr>
        </p:nvGraphicFramePr>
        <p:xfrm>
          <a:off x="1156410" y="2187952"/>
          <a:ext cx="7059780" cy="3931920"/>
        </p:xfrm>
        <a:graphic>
          <a:graphicData uri="http://schemas.openxmlformats.org/presentationml/2006/ole">
            <mc:AlternateContent xmlns:mc="http://schemas.openxmlformats.org/markup-compatibility/2006">
              <mc:Choice xmlns:v="urn:schemas-microsoft-com:vml" Requires="v">
                <p:oleObj name="Chart" r:id="rId2" imgW="6000784" imgH="3390794" progId="Excel.Chart.8">
                  <p:embed/>
                </p:oleObj>
              </mc:Choice>
              <mc:Fallback>
                <p:oleObj name="Chart" r:id="rId2" imgW="6000784" imgH="3390794" progId="Excel.Chart.8">
                  <p:embed/>
                  <p:pic>
                    <p:nvPicPr>
                      <p:cNvPr id="0" name=""/>
                      <p:cNvPicPr>
                        <a:picLocks noGrp="1" noChangeArrowheads="1"/>
                      </p:cNvPicPr>
                      <p:nvPr/>
                    </p:nvPicPr>
                    <p:blipFill>
                      <a:blip r:embed="rId3"/>
                      <a:srcRect/>
                      <a:stretch>
                        <a:fillRect/>
                      </a:stretch>
                    </p:blipFill>
                    <p:spPr bwMode="auto">
                      <a:xfrm>
                        <a:off x="1156410" y="2187952"/>
                        <a:ext cx="7059780" cy="3931920"/>
                      </a:xfrm>
                      <a:prstGeom prst="rect">
                        <a:avLst/>
                      </a:prstGeom>
                      <a:noFill/>
                      <a:ln>
                        <a:solidFill>
                          <a:schemeClr val="tx1"/>
                        </a:solidFill>
                      </a:ln>
                    </p:spPr>
                  </p:pic>
                </p:oleObj>
              </mc:Fallback>
            </mc:AlternateContent>
          </a:graphicData>
        </a:graphic>
      </p:graphicFrame>
      <p:sp>
        <p:nvSpPr>
          <p:cNvPr id="28677" name="Line 8"/>
          <p:cNvSpPr>
            <a:spLocks noChangeShapeType="1"/>
          </p:cNvSpPr>
          <p:nvPr/>
        </p:nvSpPr>
        <p:spPr bwMode="auto">
          <a:xfrm flipH="1">
            <a:off x="1752600" y="3200400"/>
            <a:ext cx="0" cy="5334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8678" name="Text Box 9"/>
          <p:cNvSpPr txBox="1">
            <a:spLocks noChangeArrowheads="1"/>
          </p:cNvSpPr>
          <p:nvPr/>
        </p:nvSpPr>
        <p:spPr bwMode="auto">
          <a:xfrm>
            <a:off x="2212622" y="2673250"/>
            <a:ext cx="914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50000"/>
              </a:spcBef>
              <a:buFontTx/>
              <a:buNone/>
            </a:pPr>
            <a:r>
              <a:rPr lang="en-US" altLang="en-US" sz="1400" b="1" dirty="0">
                <a:solidFill>
                  <a:schemeClr val="tx1"/>
                </a:solidFill>
                <a:latin typeface="+mn-lt"/>
              </a:rPr>
              <a:t>43% children</a:t>
            </a:r>
          </a:p>
        </p:txBody>
      </p:sp>
      <p:sp>
        <p:nvSpPr>
          <p:cNvPr id="28679" name="Line 10"/>
          <p:cNvSpPr>
            <a:spLocks noChangeShapeType="1"/>
          </p:cNvSpPr>
          <p:nvPr/>
        </p:nvSpPr>
        <p:spPr bwMode="auto">
          <a:xfrm flipH="1">
            <a:off x="3200400" y="3581400"/>
            <a:ext cx="0" cy="5334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8680" name="Text Box 11"/>
          <p:cNvSpPr txBox="1">
            <a:spLocks noChangeArrowheads="1"/>
          </p:cNvSpPr>
          <p:nvPr/>
        </p:nvSpPr>
        <p:spPr bwMode="auto">
          <a:xfrm>
            <a:off x="3543300" y="2664783"/>
            <a:ext cx="990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lnSpc>
                <a:spcPct val="100000"/>
              </a:lnSpc>
              <a:spcBef>
                <a:spcPct val="50000"/>
              </a:spcBef>
              <a:buFontTx/>
              <a:buNone/>
            </a:pPr>
            <a:r>
              <a:rPr lang="en-US" altLang="en-US" sz="1400" b="1" dirty="0">
                <a:solidFill>
                  <a:schemeClr val="tx1"/>
                </a:solidFill>
                <a:latin typeface="+mn-lt"/>
              </a:rPr>
              <a:t>15% children</a:t>
            </a:r>
          </a:p>
        </p:txBody>
      </p:sp>
      <p:sp>
        <p:nvSpPr>
          <p:cNvPr id="28681" name="Text Box 12"/>
          <p:cNvSpPr txBox="1">
            <a:spLocks noChangeArrowheads="1"/>
          </p:cNvSpPr>
          <p:nvPr/>
        </p:nvSpPr>
        <p:spPr bwMode="auto">
          <a:xfrm>
            <a:off x="685800" y="1295400"/>
            <a:ext cx="8001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algn="ctr" eaLnBrk="1" hangingPunct="1">
              <a:lnSpc>
                <a:spcPct val="130000"/>
              </a:lnSpc>
              <a:spcBef>
                <a:spcPct val="30000"/>
              </a:spcBef>
              <a:buFontTx/>
              <a:buNone/>
            </a:pPr>
            <a:r>
              <a:rPr lang="en-US" altLang="en-US" sz="2000" dirty="0">
                <a:solidFill>
                  <a:schemeClr val="tx1"/>
                </a:solidFill>
                <a:latin typeface="+mn-lt"/>
              </a:rPr>
              <a:t>Age Distribution (percentages) of Patient Visits to Primary Care Providers Recorded in the National Ambulatory Medical Care Survey from 2000-2006</a:t>
            </a:r>
          </a:p>
        </p:txBody>
      </p:sp>
      <p:sp>
        <p:nvSpPr>
          <p:cNvPr id="28682" name="Text Box 10"/>
          <p:cNvSpPr txBox="1">
            <a:spLocks noChangeArrowheads="1"/>
          </p:cNvSpPr>
          <p:nvPr/>
        </p:nvSpPr>
        <p:spPr bwMode="auto">
          <a:xfrm>
            <a:off x="228600" y="3429000"/>
            <a:ext cx="838200" cy="65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spcBef>
                <a:spcPct val="50000"/>
              </a:spcBef>
              <a:buFontTx/>
              <a:buNone/>
            </a:pPr>
            <a:r>
              <a:rPr lang="en-US" altLang="en-US" sz="1600" dirty="0"/>
              <a:t>% visits</a:t>
            </a:r>
          </a:p>
        </p:txBody>
      </p:sp>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8" y="76198"/>
            <a:ext cx="1216152" cy="1216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4021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
            <a:ext cx="1216152" cy="1216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147760" y="274638"/>
            <a:ext cx="7539039" cy="1143000"/>
          </a:xfrm>
        </p:spPr>
        <p:txBody>
          <a:bodyPr>
            <a:normAutofit fontScale="90000"/>
          </a:bodyPr>
          <a:lstStyle/>
          <a:p>
            <a:r>
              <a:rPr lang="en-US" dirty="0"/>
              <a:t>Well Trained to </a:t>
            </a:r>
            <a:r>
              <a:rPr lang="en-US" b="1" u="sng" dirty="0"/>
              <a:t>Practice</a:t>
            </a:r>
            <a:r>
              <a:rPr lang="en-US" dirty="0"/>
              <a:t> </a:t>
            </a:r>
            <a:br>
              <a:rPr lang="en-US" dirty="0"/>
            </a:br>
            <a:r>
              <a:rPr lang="en-US" dirty="0"/>
              <a:t>Inpatient Care </a:t>
            </a:r>
          </a:p>
        </p:txBody>
      </p:sp>
      <p:sp>
        <p:nvSpPr>
          <p:cNvPr id="3" name="Content Placeholder 2"/>
          <p:cNvSpPr>
            <a:spLocks noGrp="1"/>
          </p:cNvSpPr>
          <p:nvPr>
            <p:ph idx="1"/>
          </p:nvPr>
        </p:nvSpPr>
        <p:spPr>
          <a:xfrm>
            <a:off x="457200" y="1600201"/>
            <a:ext cx="8229600" cy="3505200"/>
          </a:xfrm>
        </p:spPr>
        <p:txBody>
          <a:bodyPr>
            <a:normAutofit fontScale="47500" lnSpcReduction="20000"/>
          </a:bodyPr>
          <a:lstStyle/>
          <a:p>
            <a:pPr>
              <a:buFont typeface="Wingdings" panose="05000000000000000000" pitchFamily="2" charset="2"/>
              <a:buChar char="q"/>
            </a:pPr>
            <a:r>
              <a:rPr lang="en-US" sz="5100" dirty="0"/>
              <a:t>18-25% of recent Med-Peds graduates are hospitalists</a:t>
            </a:r>
          </a:p>
          <a:p>
            <a:pPr>
              <a:buFont typeface="Wingdings" panose="05000000000000000000" pitchFamily="2" charset="2"/>
              <a:buChar char="q"/>
            </a:pPr>
            <a:endParaRPr lang="en-US" sz="5500" dirty="0"/>
          </a:p>
          <a:p>
            <a:pPr>
              <a:buFont typeface="Wingdings" panose="05000000000000000000" pitchFamily="2" charset="2"/>
              <a:buChar char="q"/>
            </a:pPr>
            <a:r>
              <a:rPr lang="en-US" sz="5100" dirty="0"/>
              <a:t>Many provide care to adults who survived congenital &amp; child onset conditions</a:t>
            </a:r>
          </a:p>
          <a:p>
            <a:pPr>
              <a:buFont typeface="Wingdings" panose="05000000000000000000" pitchFamily="2" charset="2"/>
              <a:buChar char="q"/>
            </a:pPr>
            <a:endParaRPr lang="en-US" sz="5100" dirty="0"/>
          </a:p>
          <a:p>
            <a:pPr lvl="0">
              <a:buFont typeface="Wingdings" panose="05000000000000000000" pitchFamily="2" charset="2"/>
              <a:buChar char="q"/>
            </a:pPr>
            <a:r>
              <a:rPr lang="en-US" sz="5100" dirty="0"/>
              <a:t>40% of hospitalist internists do not feel comfortable caring for adults with child onset conditions but had to care for this group of patients anyway</a:t>
            </a:r>
          </a:p>
          <a:p>
            <a:pPr marL="914400" lvl="2" indent="0">
              <a:buNone/>
            </a:pPr>
            <a:r>
              <a:rPr lang="en-US" sz="5100" dirty="0"/>
              <a:t>…….but a med-peds hospitalist would feel comfortable</a:t>
            </a:r>
          </a:p>
        </p:txBody>
      </p:sp>
      <p:sp>
        <p:nvSpPr>
          <p:cNvPr id="4" name="Footer Placeholder 3"/>
          <p:cNvSpPr>
            <a:spLocks noGrp="1"/>
          </p:cNvSpPr>
          <p:nvPr>
            <p:ph type="ftr" sz="quarter" idx="11"/>
          </p:nvPr>
        </p:nvSpPr>
        <p:spPr>
          <a:xfrm>
            <a:off x="381000" y="5943600"/>
            <a:ext cx="8458200" cy="228599"/>
          </a:xfrm>
        </p:spPr>
        <p:txBody>
          <a:bodyPr/>
          <a:lstStyle/>
          <a:p>
            <a:r>
              <a:rPr lang="en-US" sz="1800" dirty="0">
                <a:solidFill>
                  <a:schemeClr val="bg1">
                    <a:lumMod val="50000"/>
                  </a:schemeClr>
                </a:solidFill>
              </a:rPr>
              <a:t>O’Toole JK, Friedland A, Gonzaga A. Hartig J. Holliday S, Lukela M, Moutsios S. Kolarik R, The Practice Patterns and Professional Activities of Recently Graduated Internal Medicine-Pediatric Hospitalists. </a:t>
            </a:r>
            <a:r>
              <a:rPr lang="pt-BR" sz="1800" dirty="0"/>
              <a:t>Hosp Pediatr. 2015 Jun;5(6):309-14</a:t>
            </a:r>
          </a:p>
          <a:p>
            <a:endParaRPr lang="en-US" sz="1800" dirty="0">
              <a:solidFill>
                <a:schemeClr val="bg1">
                  <a:lumMod val="50000"/>
                </a:schemeClr>
              </a:solidFill>
            </a:endParaRPr>
          </a:p>
          <a:p>
            <a:pPr lvl="0"/>
            <a:r>
              <a:rPr lang="en-US" sz="1800" dirty="0">
                <a:solidFill>
                  <a:schemeClr val="bg1">
                    <a:lumMod val="50000"/>
                  </a:schemeClr>
                </a:solidFill>
              </a:rPr>
              <a:t>Hunt, S. and Sharma, N. Pediatric to adult-care transitions in childhood-onset chronic disease: Hospitalist perspectives. J. Hosp. Med. 2013, 8: 627–630</a:t>
            </a:r>
          </a:p>
          <a:p>
            <a:endParaRPr lang="en-US" sz="1600" dirty="0">
              <a:solidFill>
                <a:schemeClr val="bg1">
                  <a:lumMod val="50000"/>
                </a:schemeClr>
              </a:solidFill>
            </a:endParaRPr>
          </a:p>
          <a:p>
            <a:endParaRPr lang="en-US" dirty="0"/>
          </a:p>
        </p:txBody>
      </p:sp>
    </p:spTree>
    <p:extLst>
      <p:ext uri="{BB962C8B-B14F-4D97-AF65-F5344CB8AC3E}">
        <p14:creationId xmlns:p14="http://schemas.microsoft.com/office/powerpoint/2010/main" val="590048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It is Possible to </a:t>
            </a:r>
            <a:r>
              <a:rPr lang="en-US" b="1" u="sng" dirty="0"/>
              <a:t>Pass</a:t>
            </a:r>
            <a:r>
              <a:rPr lang="en-US" dirty="0"/>
              <a:t> Both</a:t>
            </a:r>
            <a:br>
              <a:rPr lang="en-US" dirty="0"/>
            </a:br>
            <a:r>
              <a:rPr lang="en-US" dirty="0"/>
              <a:t> Board Pass Rate (2010-2025)</a:t>
            </a:r>
          </a:p>
        </p:txBody>
      </p:sp>
      <p:sp>
        <p:nvSpPr>
          <p:cNvPr id="4" name="Content Placeholder 3"/>
          <p:cNvSpPr>
            <a:spLocks noGrp="1"/>
          </p:cNvSpPr>
          <p:nvPr>
            <p:ph idx="1"/>
          </p:nvPr>
        </p:nvSpPr>
        <p:spPr/>
        <p:txBody>
          <a:bodyPr/>
          <a:lstStyle/>
          <a:p>
            <a:pPr marL="0" indent="0" algn="ctr">
              <a:buNone/>
            </a:pPr>
            <a:endParaRPr lang="en-US" dirty="0"/>
          </a:p>
          <a:p>
            <a:pPr marL="0" indent="0" algn="ctr">
              <a:buNone/>
            </a:pPr>
            <a:r>
              <a:rPr lang="en-US" dirty="0"/>
              <a:t>American Board of Internal Medicine </a:t>
            </a:r>
          </a:p>
          <a:p>
            <a:pPr marL="0" indent="0" algn="ctr">
              <a:buNone/>
            </a:pPr>
            <a:r>
              <a:rPr lang="en-US" dirty="0"/>
              <a:t>&amp; </a:t>
            </a:r>
          </a:p>
          <a:p>
            <a:pPr marL="0" indent="0" algn="ctr">
              <a:buNone/>
            </a:pPr>
            <a:r>
              <a:rPr lang="en-US" dirty="0"/>
              <a:t>American Board of Pediatrics</a:t>
            </a:r>
          </a:p>
          <a:p>
            <a:pPr marL="457200" lvl="1" indent="0">
              <a:buNone/>
            </a:pPr>
            <a:endParaRPr lang="en-US" dirty="0"/>
          </a:p>
          <a:p>
            <a:pPr marL="457200" lvl="1" indent="0" algn="ctr">
              <a:buNone/>
            </a:pPr>
            <a:r>
              <a:rPr lang="en-US" dirty="0"/>
              <a:t>The pass rate for med-peds graduates is statistically equivalent to categorical residents</a:t>
            </a: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486400"/>
            <a:ext cx="1566281"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99" y="76199"/>
            <a:ext cx="1219201" cy="1219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p:cNvSpPr>
            <a:spLocks noGrp="1"/>
          </p:cNvSpPr>
          <p:nvPr>
            <p:ph type="ftr" sz="quarter" idx="11"/>
          </p:nvPr>
        </p:nvSpPr>
        <p:spPr>
          <a:xfrm>
            <a:off x="1828800" y="6094476"/>
            <a:ext cx="5943600" cy="626999"/>
          </a:xfrm>
        </p:spPr>
        <p:txBody>
          <a:bodyPr/>
          <a:lstStyle/>
          <a:p>
            <a:r>
              <a:rPr lang="en-US" sz="1800" dirty="0">
                <a:solidFill>
                  <a:schemeClr val="bg1">
                    <a:lumMod val="50000"/>
                  </a:schemeClr>
                </a:solidFill>
              </a:rPr>
              <a:t>MPPDA Annual Meeting with American Board of Internal Medicine and American Board of Pediatrics. March 2025</a:t>
            </a:r>
          </a:p>
        </p:txBody>
      </p:sp>
    </p:spTree>
    <p:extLst>
      <p:ext uri="{BB962C8B-B14F-4D97-AF65-F5344CB8AC3E}">
        <p14:creationId xmlns:p14="http://schemas.microsoft.com/office/powerpoint/2010/main" val="2317075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Med-Peds on Pediatrics</a:t>
            </a:r>
          </a:p>
        </p:txBody>
      </p:sp>
      <p:sp>
        <p:nvSpPr>
          <p:cNvPr id="6" name="Content Placeholder 5"/>
          <p:cNvSpPr>
            <a:spLocks noGrp="1"/>
          </p:cNvSpPr>
          <p:nvPr>
            <p:ph idx="1"/>
          </p:nvPr>
        </p:nvSpPr>
        <p:spPr>
          <a:xfrm>
            <a:off x="457200" y="2103437"/>
            <a:ext cx="8229600" cy="4525963"/>
          </a:xfrm>
        </p:spPr>
        <p:txBody>
          <a:bodyPr>
            <a:normAutofit fontScale="32500" lnSpcReduction="20000"/>
          </a:bodyPr>
          <a:lstStyle/>
          <a:p>
            <a:pPr marL="0" indent="0" algn="ctr">
              <a:buNone/>
            </a:pPr>
            <a:r>
              <a:rPr lang="en-US" altLang="zh-CN" sz="8000" b="1" dirty="0"/>
              <a:t>60% of graduating pediatrics residents said that combined programs enhanced their education, 39% no effect, only 1% negative impact</a:t>
            </a:r>
          </a:p>
          <a:p>
            <a:pPr marL="0" indent="0">
              <a:buNone/>
            </a:pPr>
            <a:endParaRPr lang="en-US" altLang="zh-CN" sz="5500" dirty="0">
              <a:solidFill>
                <a:schemeClr val="bg1">
                  <a:lumMod val="50000"/>
                </a:schemeClr>
              </a:solidFill>
              <a:ea typeface="SimSun" pitchFamily="2" charset="-122"/>
            </a:endParaRPr>
          </a:p>
          <a:p>
            <a:pPr marL="0" indent="0">
              <a:buNone/>
            </a:pPr>
            <a:r>
              <a:rPr lang="en-US" altLang="zh-CN" sz="5500" dirty="0">
                <a:solidFill>
                  <a:schemeClr val="bg1">
                    <a:lumMod val="50000"/>
                  </a:schemeClr>
                </a:solidFill>
                <a:ea typeface="SimSun" pitchFamily="2" charset="-122"/>
              </a:rPr>
              <a:t>Friedland A, Melgar T, Kaelber D, Cull W, Chamberlain J, Kan B. Impact of combined pediatric residency training programs on the educational experience of the categorical pediatric residents. Association Pediatric Program Directors Annual Meeting, Poster Presentation 2009</a:t>
            </a:r>
            <a:endParaRPr lang="en-US" sz="5500" dirty="0">
              <a:solidFill>
                <a:schemeClr val="bg1">
                  <a:lumMod val="50000"/>
                </a:schemeClr>
              </a:solidFill>
            </a:endParaRPr>
          </a:p>
          <a:p>
            <a:pPr marL="0" indent="0">
              <a:buNone/>
            </a:pPr>
            <a:endParaRPr lang="en-US" sz="7400" dirty="0"/>
          </a:p>
          <a:p>
            <a:pPr marL="0" indent="0" algn="ctr">
              <a:buNone/>
            </a:pPr>
            <a:r>
              <a:rPr lang="en-US" sz="8000" b="1" dirty="0"/>
              <a:t>Pediatric residency programs with combined Med-Peds programs did better on pediatrics boards </a:t>
            </a:r>
          </a:p>
          <a:p>
            <a:pPr marL="0" indent="0" algn="ctr">
              <a:buNone/>
            </a:pPr>
            <a:endParaRPr lang="en-US" sz="8000" b="1" dirty="0"/>
          </a:p>
          <a:p>
            <a:pPr marL="0" indent="0">
              <a:buNone/>
            </a:pPr>
            <a:r>
              <a:rPr lang="en-US" sz="5500" dirty="0">
                <a:solidFill>
                  <a:schemeClr val="bg1">
                    <a:lumMod val="50000"/>
                  </a:schemeClr>
                </a:solidFill>
              </a:rPr>
              <a:t>Falcone JL. Residencies with Dual Internal Medicine and Pediatrics Programs Outperforms Others on the American Board of Pediatrics Certifying Exam. Clinical Pediatrics. 2014 May 6;53(9):854-857</a:t>
            </a:r>
          </a:p>
          <a:p>
            <a:endParaRPr lang="en-US" sz="7400" dirty="0"/>
          </a:p>
          <a:p>
            <a:pPr marL="0" indent="0" algn="ctr">
              <a:buNone/>
            </a:pPr>
            <a:endParaRPr lang="en-US" sz="8000" b="1" dirty="0"/>
          </a:p>
        </p:txBody>
      </p:sp>
      <p:sp>
        <p:nvSpPr>
          <p:cNvPr id="7" name="Rounded Rectangle 6"/>
          <p:cNvSpPr/>
          <p:nvPr/>
        </p:nvSpPr>
        <p:spPr>
          <a:xfrm>
            <a:off x="304800" y="1905000"/>
            <a:ext cx="8382000" cy="2590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304800" y="4648200"/>
            <a:ext cx="8382000" cy="1981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1088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4294967295"/>
          </p:nvPr>
        </p:nvSpPr>
        <p:spPr>
          <a:xfrm>
            <a:off x="1066800" y="5486400"/>
            <a:ext cx="7239000" cy="609600"/>
          </a:xfrm>
        </p:spPr>
        <p:txBody>
          <a:bodyPr>
            <a:noAutofit/>
          </a:bodyPr>
          <a:lstStyle/>
          <a:p>
            <a:pPr marL="0" indent="0" algn="ctr">
              <a:buNone/>
            </a:pPr>
            <a:r>
              <a:rPr lang="en-US" sz="1800" dirty="0">
                <a:solidFill>
                  <a:schemeClr val="bg1">
                    <a:lumMod val="50000"/>
                  </a:schemeClr>
                </a:solidFill>
              </a:rPr>
              <a:t>Frohna J. The Role of the Med-Peds Physician in a Changing Medical World. J of Pediatrics. 2007;151:338-339. </a:t>
            </a:r>
          </a:p>
        </p:txBody>
      </p:sp>
      <p:sp>
        <p:nvSpPr>
          <p:cNvPr id="2" name="Rectangle 1"/>
          <p:cNvSpPr/>
          <p:nvPr/>
        </p:nvSpPr>
        <p:spPr>
          <a:xfrm>
            <a:off x="762000" y="4180582"/>
            <a:ext cx="7696200" cy="1077218"/>
          </a:xfrm>
          <a:prstGeom prst="rect">
            <a:avLst/>
          </a:prstGeom>
        </p:spPr>
        <p:txBody>
          <a:bodyPr wrap="square">
            <a:spAutoFit/>
          </a:bodyPr>
          <a:lstStyle/>
          <a:p>
            <a:pPr algn="ctr"/>
            <a:r>
              <a:rPr lang="en-US" altLang="en-US" sz="3200" dirty="0"/>
              <a:t>“Med-Peds graduates are well positioned to adapt to a changing medical landscape”</a:t>
            </a:r>
            <a:endParaRPr lang="en-US" sz="3200" dirty="0"/>
          </a:p>
        </p:txBody>
      </p:sp>
      <p:sp>
        <p:nvSpPr>
          <p:cNvPr id="7" name="TextBox 6"/>
          <p:cNvSpPr txBox="1"/>
          <p:nvPr/>
        </p:nvSpPr>
        <p:spPr>
          <a:xfrm>
            <a:off x="495300" y="1293674"/>
            <a:ext cx="8229600" cy="2646878"/>
          </a:xfrm>
          <a:prstGeom prst="rect">
            <a:avLst/>
          </a:prstGeom>
          <a:noFill/>
        </p:spPr>
        <p:txBody>
          <a:bodyPr wrap="square" rtlCol="0">
            <a:spAutoFit/>
          </a:bodyPr>
          <a:lstStyle/>
          <a:p>
            <a:pPr algn="ctr"/>
            <a:r>
              <a:rPr lang="en-US" sz="2800" dirty="0"/>
              <a:t>“It not possible to determine the future shape of health care delivery and to project the workforce needed; therefore, the maximization of provider career flexibility will be crucial”</a:t>
            </a:r>
          </a:p>
          <a:p>
            <a:pPr algn="ctr"/>
            <a:endParaRPr lang="en-US" dirty="0">
              <a:solidFill>
                <a:schemeClr val="bg1">
                  <a:lumMod val="50000"/>
                </a:schemeClr>
              </a:solidFill>
            </a:endParaRPr>
          </a:p>
          <a:p>
            <a:pPr algn="ctr"/>
            <a:r>
              <a:rPr lang="en-US" dirty="0">
                <a:solidFill>
                  <a:schemeClr val="bg1">
                    <a:lumMod val="50000"/>
                  </a:schemeClr>
                </a:solidFill>
              </a:rPr>
              <a:t>Nasca and Thomas. Medicine in 2035: Selected Insight from ACGME Scenario Planning.  Journal of Graduate Medical Education. March 2015</a:t>
            </a:r>
          </a:p>
        </p:txBody>
      </p:sp>
      <p:sp>
        <p:nvSpPr>
          <p:cNvPr id="8" name="Rounded Rectangle 7"/>
          <p:cNvSpPr/>
          <p:nvPr/>
        </p:nvSpPr>
        <p:spPr>
          <a:xfrm>
            <a:off x="495300" y="4165600"/>
            <a:ext cx="8382000" cy="2006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p:nvSpPr>
        <p:spPr>
          <a:xfrm>
            <a:off x="457200" y="1295400"/>
            <a:ext cx="8382000" cy="26451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2092" y="286141"/>
            <a:ext cx="1566281"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9381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 y="228600"/>
            <a:ext cx="9067800" cy="1143000"/>
          </a:xfrm>
        </p:spPr>
        <p:txBody>
          <a:bodyPr>
            <a:normAutofit fontScale="90000"/>
          </a:bodyPr>
          <a:lstStyle/>
          <a:p>
            <a:br>
              <a:rPr lang="en-US" dirty="0"/>
            </a:br>
            <a:endParaRPr lang="en-US" dirty="0"/>
          </a:p>
        </p:txBody>
      </p:sp>
      <p:sp>
        <p:nvSpPr>
          <p:cNvPr id="3" name="Text Placeholder 2"/>
          <p:cNvSpPr>
            <a:spLocks noGrp="1"/>
          </p:cNvSpPr>
          <p:nvPr>
            <p:ph type="body" idx="1"/>
          </p:nvPr>
        </p:nvSpPr>
        <p:spPr>
          <a:xfrm>
            <a:off x="0" y="76200"/>
            <a:ext cx="9144000" cy="990600"/>
          </a:xfrm>
        </p:spPr>
        <p:txBody>
          <a:bodyPr>
            <a:normAutofit fontScale="85000" lnSpcReduction="20000"/>
          </a:bodyPr>
          <a:lstStyle/>
          <a:p>
            <a:pPr marL="548640" algn="ctr"/>
            <a:endParaRPr lang="en-US" sz="2000" dirty="0"/>
          </a:p>
          <a:p>
            <a:pPr algn="ctr"/>
            <a:r>
              <a:rPr lang="en-US" sz="4800" b="0" dirty="0"/>
              <a:t>The Future of Med-Peds is Bright</a:t>
            </a:r>
          </a:p>
        </p:txBody>
      </p:sp>
      <p:sp>
        <p:nvSpPr>
          <p:cNvPr id="2" name="Footer Placeholder 1"/>
          <p:cNvSpPr>
            <a:spLocks noGrp="1"/>
          </p:cNvSpPr>
          <p:nvPr>
            <p:ph type="ftr" sz="quarter" idx="11"/>
          </p:nvPr>
        </p:nvSpPr>
        <p:spPr>
          <a:xfrm>
            <a:off x="76200" y="2057400"/>
            <a:ext cx="9067800" cy="4038600"/>
          </a:xfrm>
        </p:spPr>
        <p:txBody>
          <a:bodyPr/>
          <a:lstStyle/>
          <a:p>
            <a:pPr algn="l">
              <a:spcBef>
                <a:spcPts val="528"/>
              </a:spcBef>
            </a:pPr>
            <a:r>
              <a:rPr lang="en-US" sz="2600" dirty="0">
                <a:solidFill>
                  <a:schemeClr val="tx1"/>
                </a:solidFill>
              </a:rPr>
              <a:t>“</a:t>
            </a:r>
            <a:r>
              <a:rPr lang="en-US" sz="2600" b="1" i="1" dirty="0">
                <a:solidFill>
                  <a:schemeClr val="tx1"/>
                </a:solidFill>
              </a:rPr>
              <a:t>Med-Peds graduates will be important in the care of children</a:t>
            </a:r>
            <a:r>
              <a:rPr lang="en-US" sz="2600" dirty="0">
                <a:solidFill>
                  <a:schemeClr val="tx1"/>
                </a:solidFill>
              </a:rPr>
              <a:t>…an indirect impact will be to help maintain interdisciplinary integration within medical centers…create new collaborative bridges with other fields.. .created a legacy that pediatric departments can use to increase familiarity with access to other areas of excellence within own institutions…improve the morbidities pediatricians strive to prevent will not be underemphasized as children transition to adult care. ..The operative factors will be </a:t>
            </a:r>
            <a:r>
              <a:rPr lang="en-US" sz="2600" b="1" i="1" dirty="0">
                <a:solidFill>
                  <a:schemeClr val="tx1"/>
                </a:solidFill>
              </a:rPr>
              <a:t>expanded skill set, an evidence based approach to generalist care across the age spectrum, a unique perspective, and the prevailing emphasis on primary care</a:t>
            </a:r>
            <a:r>
              <a:rPr lang="en-US" sz="2600" dirty="0">
                <a:solidFill>
                  <a:schemeClr val="tx1"/>
                </a:solidFill>
              </a:rPr>
              <a:t>.”</a:t>
            </a:r>
          </a:p>
          <a:p>
            <a:pPr algn="l">
              <a:spcBef>
                <a:spcPts val="528"/>
              </a:spcBef>
            </a:pPr>
            <a:endParaRPr lang="en-US" sz="2600" dirty="0">
              <a:solidFill>
                <a:schemeClr val="bg1">
                  <a:lumMod val="50000"/>
                </a:schemeClr>
              </a:solidFill>
            </a:endParaRPr>
          </a:p>
          <a:p>
            <a:pPr algn="l"/>
            <a:r>
              <a:rPr lang="en-US" sz="1800" dirty="0">
                <a:solidFill>
                  <a:schemeClr val="bg1">
                    <a:lumMod val="50000"/>
                  </a:schemeClr>
                </a:solidFill>
              </a:rPr>
              <a:t>Final Report of the Future of Pediatric Education II Pediatric Generalists for the Future.                         Working Group 2000. Pediatrics. </a:t>
            </a:r>
            <a:r>
              <a:rPr lang="en-US" sz="1800" dirty="0">
                <a:solidFill>
                  <a:schemeClr val="bg1">
                    <a:lumMod val="50000"/>
                  </a:schemeClr>
                </a:solidFill>
                <a:ea typeface="SimSun" pitchFamily="2" charset="-122"/>
              </a:rPr>
              <a:t>106. Supplement. 1199-1223.</a:t>
            </a:r>
            <a:r>
              <a:rPr lang="en-US" altLang="en-US" sz="1800" dirty="0">
                <a:solidFill>
                  <a:schemeClr val="bg1">
                    <a:lumMod val="50000"/>
                  </a:schemeClr>
                </a:solidFill>
              </a:rPr>
              <a:t> </a:t>
            </a:r>
            <a:endParaRPr lang="en-US" sz="1800" dirty="0">
              <a:solidFill>
                <a:schemeClr val="bg1">
                  <a:lumMod val="50000"/>
                </a:schemeClr>
              </a:solidFill>
            </a:endParaRPr>
          </a:p>
          <a:p>
            <a:pPr algn="l"/>
            <a:endParaRPr lang="en-US" sz="1600" dirty="0">
              <a:solidFill>
                <a:schemeClr val="tx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0050" y="5384633"/>
            <a:ext cx="102870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6807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5"/>
          <p:cNvSpPr>
            <a:spLocks noGrp="1"/>
          </p:cNvSpPr>
          <p:nvPr>
            <p:ph type="ftr" sz="quarter" idx="11"/>
          </p:nvPr>
        </p:nvSpPr>
        <p:spPr>
          <a:xfrm>
            <a:off x="0" y="6248400"/>
            <a:ext cx="9144000" cy="473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chemeClr val="bg1"/>
                </a:solidFill>
                <a:latin typeface="Arial" pitchFamily="34" charset="0"/>
              </a:defRPr>
            </a:lvl1pPr>
            <a:lvl2pPr marL="742950" indent="-285750" eaLnBrk="0" hangingPunct="0">
              <a:defRPr sz="2800">
                <a:solidFill>
                  <a:schemeClr val="bg1"/>
                </a:solidFill>
                <a:latin typeface="Arial" pitchFamily="34" charset="0"/>
              </a:defRPr>
            </a:lvl2pPr>
            <a:lvl3pPr marL="1143000" indent="-228600" eaLnBrk="0" hangingPunct="0">
              <a:buChar char="•"/>
              <a:defRPr sz="2400">
                <a:solidFill>
                  <a:schemeClr val="bg1"/>
                </a:solidFill>
                <a:latin typeface="Arial" pitchFamily="34" charset="0"/>
              </a:defRPr>
            </a:lvl3pPr>
            <a:lvl4pPr marL="1600200" indent="-228600" eaLnBrk="0" hangingPunct="0">
              <a:defRPr sz="2000">
                <a:solidFill>
                  <a:schemeClr val="bg1"/>
                </a:solidFill>
                <a:latin typeface="Arial" pitchFamily="34" charset="0"/>
              </a:defRPr>
            </a:lvl4pPr>
            <a:lvl5pPr marL="2057400" indent="-228600" eaLnBrk="0" hangingPunct="0">
              <a:buChar char="»"/>
              <a:defRPr sz="2000">
                <a:solidFill>
                  <a:schemeClr val="bg1"/>
                </a:solidFill>
                <a:latin typeface="Arial" pitchFamily="34" charset="0"/>
              </a:defRPr>
            </a:lvl5pPr>
            <a:lvl6pPr marL="2514600" indent="-228600" eaLnBrk="0" fontAlgn="base" hangingPunct="0">
              <a:spcBef>
                <a:spcPct val="20000"/>
              </a:spcBef>
              <a:spcAft>
                <a:spcPct val="0"/>
              </a:spcAft>
              <a:buChar char="»"/>
              <a:defRPr sz="2000">
                <a:solidFill>
                  <a:schemeClr val="bg1"/>
                </a:solidFill>
                <a:latin typeface="Arial" pitchFamily="34" charset="0"/>
              </a:defRPr>
            </a:lvl6pPr>
            <a:lvl7pPr marL="2971800" indent="-228600" eaLnBrk="0" fontAlgn="base" hangingPunct="0">
              <a:spcBef>
                <a:spcPct val="20000"/>
              </a:spcBef>
              <a:spcAft>
                <a:spcPct val="0"/>
              </a:spcAft>
              <a:buChar char="»"/>
              <a:defRPr sz="2000">
                <a:solidFill>
                  <a:schemeClr val="bg1"/>
                </a:solidFill>
                <a:latin typeface="Arial" pitchFamily="34" charset="0"/>
              </a:defRPr>
            </a:lvl7pPr>
            <a:lvl8pPr marL="3429000" indent="-228600" eaLnBrk="0" fontAlgn="base" hangingPunct="0">
              <a:spcBef>
                <a:spcPct val="20000"/>
              </a:spcBef>
              <a:spcAft>
                <a:spcPct val="0"/>
              </a:spcAft>
              <a:buChar char="»"/>
              <a:defRPr sz="2000">
                <a:solidFill>
                  <a:schemeClr val="bg1"/>
                </a:solidFill>
                <a:latin typeface="Arial" pitchFamily="34" charset="0"/>
              </a:defRPr>
            </a:lvl8pPr>
            <a:lvl9pPr marL="3886200" indent="-228600" eaLnBrk="0" fontAlgn="base" hangingPunct="0">
              <a:spcBef>
                <a:spcPct val="20000"/>
              </a:spcBef>
              <a:spcAft>
                <a:spcPct val="0"/>
              </a:spcAft>
              <a:buChar char="»"/>
              <a:defRPr sz="2000">
                <a:solidFill>
                  <a:schemeClr val="bg1"/>
                </a:solidFill>
                <a:latin typeface="Arial" pitchFamily="34" charset="0"/>
              </a:defRPr>
            </a:lvl9pPr>
          </a:lstStyle>
          <a:p>
            <a:pPr eaLnBrk="1" hangingPunct="1">
              <a:buFontTx/>
              <a:buNone/>
            </a:pPr>
            <a:r>
              <a:rPr lang="en-US" altLang="en-US" sz="1800" dirty="0">
                <a:solidFill>
                  <a:schemeClr val="bg1">
                    <a:lumMod val="50000"/>
                  </a:schemeClr>
                </a:solidFill>
                <a:latin typeface="+mn-lt"/>
              </a:rPr>
              <a:t>Robbins BW, Ostrovsky, D, and Melgar, T. Factors in Medical Students’ Selection and Ranking of Combined Medicine-Pediatrics Programs. Academic Medicine. 80 (2), February 2005;199</a:t>
            </a:r>
          </a:p>
        </p:txBody>
      </p:sp>
      <p:sp>
        <p:nvSpPr>
          <p:cNvPr id="33795" name="Rectangle 2"/>
          <p:cNvSpPr>
            <a:spLocks noGrp="1" noChangeArrowheads="1"/>
          </p:cNvSpPr>
          <p:nvPr>
            <p:ph type="title"/>
          </p:nvPr>
        </p:nvSpPr>
        <p:spPr/>
        <p:txBody>
          <a:bodyPr>
            <a:normAutofit fontScale="90000"/>
          </a:bodyPr>
          <a:lstStyle/>
          <a:p>
            <a:pPr eaLnBrk="1" hangingPunct="1"/>
            <a:r>
              <a:rPr lang="en-US" altLang="en-US" sz="4000" dirty="0"/>
              <a:t>Why Do Medical Students </a:t>
            </a:r>
            <a:br>
              <a:rPr lang="en-US" altLang="en-US" sz="4000" dirty="0"/>
            </a:br>
            <a:r>
              <a:rPr lang="en-US" altLang="en-US" sz="4000" dirty="0"/>
              <a:t>Chose Med-Peds?</a:t>
            </a:r>
          </a:p>
        </p:txBody>
      </p:sp>
      <p:sp>
        <p:nvSpPr>
          <p:cNvPr id="33796" name="Rectangle 4"/>
          <p:cNvSpPr>
            <a:spLocks noGrp="1" noChangeArrowheads="1"/>
          </p:cNvSpPr>
          <p:nvPr>
            <p:ph type="body" sz="half" idx="1"/>
          </p:nvPr>
        </p:nvSpPr>
        <p:spPr>
          <a:xfrm>
            <a:off x="0" y="1905000"/>
            <a:ext cx="4343400" cy="4678363"/>
          </a:xfrm>
        </p:spPr>
        <p:txBody>
          <a:bodyPr/>
          <a:lstStyle/>
          <a:p>
            <a:pPr marL="533400" indent="-533400" eaLnBrk="1" hangingPunct="1">
              <a:buFontTx/>
              <a:buAutoNum type="arabicPeriod"/>
            </a:pPr>
            <a:r>
              <a:rPr lang="en-US" altLang="en-US" dirty="0"/>
              <a:t>Age spectrum </a:t>
            </a:r>
          </a:p>
          <a:p>
            <a:pPr marL="533400" indent="-533400" eaLnBrk="1" hangingPunct="1">
              <a:buFontTx/>
              <a:buAutoNum type="arabicPeriod"/>
            </a:pPr>
            <a:r>
              <a:rPr lang="en-US" altLang="en-US" dirty="0"/>
              <a:t>Variety &amp; depth of training</a:t>
            </a:r>
          </a:p>
          <a:p>
            <a:pPr marL="533400" indent="-533400" eaLnBrk="1" hangingPunct="1">
              <a:buFontTx/>
              <a:buAutoNum type="arabicPeriod"/>
            </a:pPr>
            <a:r>
              <a:rPr lang="en-US" altLang="en-US" dirty="0"/>
              <a:t>Liked both</a:t>
            </a:r>
          </a:p>
          <a:p>
            <a:pPr marL="533400" indent="-533400" eaLnBrk="1" hangingPunct="1">
              <a:buFontTx/>
              <a:buAutoNum type="arabicPeriod"/>
            </a:pPr>
            <a:r>
              <a:rPr lang="en-US" altLang="en-US" dirty="0"/>
              <a:t>Flexible career </a:t>
            </a:r>
          </a:p>
          <a:p>
            <a:pPr marL="533400" indent="-533400" eaLnBrk="1" hangingPunct="1">
              <a:buFontTx/>
              <a:buAutoNum type="arabicPeriod"/>
            </a:pPr>
            <a:r>
              <a:rPr lang="en-US" altLang="en-US" dirty="0"/>
              <a:t>Primary care focus</a:t>
            </a:r>
          </a:p>
        </p:txBody>
      </p:sp>
      <p:sp>
        <p:nvSpPr>
          <p:cNvPr id="33797" name="Rectangle 5"/>
          <p:cNvSpPr>
            <a:spLocks noGrp="1" noChangeArrowheads="1"/>
          </p:cNvSpPr>
          <p:nvPr>
            <p:ph type="body" sz="half" idx="2"/>
          </p:nvPr>
        </p:nvSpPr>
        <p:spPr>
          <a:xfrm>
            <a:off x="4572000" y="1981200"/>
            <a:ext cx="4572000" cy="4525963"/>
          </a:xfrm>
        </p:spPr>
        <p:txBody>
          <a:bodyPr/>
          <a:lstStyle/>
          <a:p>
            <a:pPr marL="533400" indent="-533400" eaLnBrk="1" hangingPunct="1">
              <a:buFontTx/>
              <a:buAutoNum type="arabicPeriod" startAt="6"/>
            </a:pPr>
            <a:r>
              <a:rPr lang="en-US" altLang="en-US" dirty="0"/>
              <a:t>Ability to specialize</a:t>
            </a:r>
          </a:p>
          <a:p>
            <a:pPr marL="533400" indent="-533400" eaLnBrk="1" hangingPunct="1">
              <a:buFontTx/>
              <a:buAutoNum type="arabicPeriod" startAt="6"/>
            </a:pPr>
            <a:r>
              <a:rPr lang="en-US" altLang="en-US" dirty="0"/>
              <a:t>Role models</a:t>
            </a:r>
          </a:p>
          <a:p>
            <a:pPr marL="533400" indent="-533400" eaLnBrk="1" hangingPunct="1">
              <a:buFontTx/>
              <a:buAutoNum type="arabicPeriod" startAt="6"/>
            </a:pPr>
            <a:r>
              <a:rPr lang="en-US" altLang="en-US" dirty="0"/>
              <a:t>Did not want OB/Surg</a:t>
            </a:r>
          </a:p>
          <a:p>
            <a:pPr marL="533400" indent="-533400" eaLnBrk="1" hangingPunct="1">
              <a:buFontTx/>
              <a:buAutoNum type="arabicPeriod" startAt="6"/>
            </a:pPr>
            <a:r>
              <a:rPr lang="en-US" altLang="en-US" dirty="0"/>
              <a:t>Transition &amp; adolescent</a:t>
            </a:r>
          </a:p>
          <a:p>
            <a:pPr marL="533400" indent="-533400" eaLnBrk="1" hangingPunct="1">
              <a:buFontTx/>
              <a:buAutoNum type="arabicPeriod" startAt="6"/>
            </a:pPr>
            <a:r>
              <a:rPr lang="en-US" altLang="en-US" dirty="0"/>
              <a:t>More Pediatrics</a:t>
            </a:r>
          </a:p>
        </p:txBody>
      </p:sp>
    </p:spTree>
    <p:extLst>
      <p:ext uri="{BB962C8B-B14F-4D97-AF65-F5344CB8AC3E}">
        <p14:creationId xmlns:p14="http://schemas.microsoft.com/office/powerpoint/2010/main" val="1509417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Fourth Year Electives</a:t>
            </a:r>
          </a:p>
        </p:txBody>
      </p:sp>
      <p:sp>
        <p:nvSpPr>
          <p:cNvPr id="3" name="Content Placeholder 2"/>
          <p:cNvSpPr>
            <a:spLocks noGrp="1"/>
          </p:cNvSpPr>
          <p:nvPr>
            <p:ph idx="1"/>
          </p:nvPr>
        </p:nvSpPr>
        <p:spPr>
          <a:xfrm>
            <a:off x="457200" y="1371600"/>
            <a:ext cx="8229600" cy="5181600"/>
          </a:xfrm>
        </p:spPr>
        <p:txBody>
          <a:bodyPr>
            <a:normAutofit lnSpcReduction="10000"/>
          </a:bodyPr>
          <a:lstStyle/>
          <a:p>
            <a:pPr marL="0" indent="0" algn="ctr">
              <a:buNone/>
            </a:pPr>
            <a:r>
              <a:rPr lang="en-US" dirty="0"/>
              <a:t>Many Types of Electives</a:t>
            </a:r>
          </a:p>
          <a:p>
            <a:pPr lvl="1">
              <a:buFont typeface="Wingdings" panose="05000000000000000000" pitchFamily="2" charset="2"/>
              <a:buChar char="q"/>
            </a:pPr>
            <a:r>
              <a:rPr lang="en-US" dirty="0"/>
              <a:t>Med-Peds specific electives</a:t>
            </a:r>
          </a:p>
          <a:p>
            <a:pPr lvl="2">
              <a:buFont typeface="Wingdings" panose="05000000000000000000" pitchFamily="2" charset="2"/>
              <a:buChar char="§"/>
            </a:pPr>
            <a:r>
              <a:rPr lang="en-US" dirty="0"/>
              <a:t>Settings: Inpatient, outpatient, both</a:t>
            </a:r>
          </a:p>
          <a:p>
            <a:pPr lvl="2">
              <a:buFont typeface="Wingdings" panose="05000000000000000000" pitchFamily="2" charset="2"/>
              <a:buChar char="§"/>
            </a:pPr>
            <a:r>
              <a:rPr lang="en-US" dirty="0"/>
              <a:t>Types: Primary care, specialty, hospitalist, combination</a:t>
            </a:r>
          </a:p>
          <a:p>
            <a:pPr lvl="2">
              <a:buFont typeface="Wingdings" panose="05000000000000000000" pitchFamily="2" charset="2"/>
              <a:buChar char="§"/>
            </a:pPr>
            <a:r>
              <a:rPr lang="en-US" b="1" i="1" dirty="0"/>
              <a:t>Can help a student decide if med-peds is for them, role modeling, career paths</a:t>
            </a:r>
          </a:p>
          <a:p>
            <a:pPr lvl="1">
              <a:buFont typeface="Wingdings" panose="05000000000000000000" pitchFamily="2" charset="2"/>
              <a:buChar char="q"/>
            </a:pPr>
            <a:r>
              <a:rPr lang="en-US" dirty="0"/>
              <a:t>Categorical Electives in Pediatrics or Internal Medicine</a:t>
            </a:r>
          </a:p>
          <a:p>
            <a:pPr lvl="2">
              <a:buFont typeface="Wingdings" panose="05000000000000000000" pitchFamily="2" charset="2"/>
              <a:buChar char="§"/>
            </a:pPr>
            <a:r>
              <a:rPr lang="en-US" dirty="0"/>
              <a:t>Get on a team with a med-peds resident or attending</a:t>
            </a:r>
          </a:p>
          <a:p>
            <a:pPr lvl="2">
              <a:buFont typeface="Wingdings" panose="05000000000000000000" pitchFamily="2" charset="2"/>
              <a:buChar char="§"/>
            </a:pPr>
            <a:r>
              <a:rPr lang="en-US" dirty="0"/>
              <a:t>Try to arrange to participate in med-peds activities anyway during the elective </a:t>
            </a:r>
          </a:p>
          <a:p>
            <a:pPr lvl="2">
              <a:buFont typeface="Wingdings" panose="05000000000000000000" pitchFamily="2" charset="2"/>
              <a:buChar char="§"/>
            </a:pPr>
            <a:r>
              <a:rPr lang="en-US" b="1" i="1" dirty="0"/>
              <a:t>Get to know the hospital system , career paths</a:t>
            </a:r>
          </a:p>
          <a:p>
            <a:pPr lvl="2"/>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067397"/>
            <a:ext cx="2438401" cy="761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945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dirty="0"/>
              <a:t>Summary of Med-Peds</a:t>
            </a:r>
          </a:p>
        </p:txBody>
      </p:sp>
      <p:sp>
        <p:nvSpPr>
          <p:cNvPr id="87043" name="Rectangle 3"/>
          <p:cNvSpPr>
            <a:spLocks noGrp="1" noChangeArrowheads="1"/>
          </p:cNvSpPr>
          <p:nvPr>
            <p:ph type="body" idx="1"/>
          </p:nvPr>
        </p:nvSpPr>
        <p:spPr>
          <a:xfrm>
            <a:off x="457200" y="1828800"/>
            <a:ext cx="8229600" cy="5029200"/>
          </a:xfrm>
        </p:spPr>
        <p:txBody>
          <a:bodyPr>
            <a:normAutofit fontScale="92500" lnSpcReduction="10000"/>
          </a:bodyPr>
          <a:lstStyle/>
          <a:p>
            <a:pPr eaLnBrk="1" hangingPunct="1">
              <a:buFont typeface="Wingdings" panose="05000000000000000000" pitchFamily="2" charset="2"/>
              <a:buChar char="q"/>
            </a:pPr>
            <a:r>
              <a:rPr lang="en-US" altLang="en-US" sz="2600" dirty="0"/>
              <a:t>Depth and breadth of two disciplines that allows flexible career goals </a:t>
            </a:r>
            <a:r>
              <a:rPr lang="en-US" altLang="en-US" sz="2600" b="1" u="sng" dirty="0"/>
              <a:t>without</a:t>
            </a:r>
            <a:r>
              <a:rPr lang="en-US" altLang="en-US" sz="2600" dirty="0"/>
              <a:t> Surgery and OB training. The perfect “double major”</a:t>
            </a:r>
          </a:p>
          <a:p>
            <a:pPr eaLnBrk="1" hangingPunct="1">
              <a:buFont typeface="Wingdings" panose="05000000000000000000" pitchFamily="2" charset="2"/>
              <a:buChar char="q"/>
            </a:pPr>
            <a:r>
              <a:rPr lang="en-US" altLang="en-US" sz="2600" dirty="0"/>
              <a:t>Four years of training that is rigorous but humane; gives added maturity to your career</a:t>
            </a:r>
          </a:p>
          <a:p>
            <a:pPr eaLnBrk="1" hangingPunct="1">
              <a:buFont typeface="Wingdings" panose="05000000000000000000" pitchFamily="2" charset="2"/>
              <a:buChar char="q"/>
            </a:pPr>
            <a:r>
              <a:rPr lang="en-US" altLang="en-US" sz="2600" dirty="0"/>
              <a:t>Wide variety of practice styles and settings; effective with variety of patient problems</a:t>
            </a:r>
          </a:p>
          <a:p>
            <a:pPr eaLnBrk="1" hangingPunct="1">
              <a:buFont typeface="Wingdings" panose="05000000000000000000" pitchFamily="2" charset="2"/>
              <a:buChar char="q"/>
            </a:pPr>
            <a:r>
              <a:rPr lang="en-US" altLang="en-US" sz="2600" dirty="0"/>
              <a:t>Dual board certification in Internal Medicine and Pediatrics that is unique</a:t>
            </a:r>
          </a:p>
          <a:p>
            <a:pPr eaLnBrk="1" hangingPunct="1">
              <a:buFont typeface="Wingdings" panose="05000000000000000000" pitchFamily="2" charset="2"/>
              <a:buChar char="q"/>
            </a:pPr>
            <a:r>
              <a:rPr lang="en-US" altLang="en-US" sz="2600" dirty="0"/>
              <a:t>Niches of special populations; cross fertilization of knowledge </a:t>
            </a:r>
          </a:p>
          <a:p>
            <a:pPr eaLnBrk="1" hangingPunct="1">
              <a:buFont typeface="Wingdings" panose="05000000000000000000" pitchFamily="2" charset="2"/>
              <a:buChar char="q"/>
            </a:pPr>
            <a:r>
              <a:rPr lang="en-US" altLang="en-US" sz="2600" dirty="0"/>
              <a:t>55 years of rich history in Med-Peds</a:t>
            </a:r>
          </a:p>
          <a:p>
            <a:pPr>
              <a:buFont typeface="Wingdings" panose="05000000000000000000" pitchFamily="2" charset="2"/>
              <a:buChar char="q"/>
            </a:pPr>
            <a:r>
              <a:rPr lang="en-US" altLang="en-US" sz="2600" dirty="0"/>
              <a:t>Visit </a:t>
            </a:r>
            <a:r>
              <a:rPr lang="en-US" sz="1900" dirty="0">
                <a:hlinkClick r:id="rId3"/>
              </a:rPr>
              <a:t>NMPRA - The National Med-Peds Residents Association | A resident led association of Internal Medicine-Pediatrics residency programs</a:t>
            </a:r>
            <a:r>
              <a:rPr lang="en-US" altLang="en-US" sz="1900" dirty="0"/>
              <a:t>&amp; </a:t>
            </a:r>
            <a:r>
              <a:rPr lang="en-US" sz="1900" dirty="0">
                <a:hlinkClick r:id="rId4"/>
              </a:rPr>
              <a:t>About the AAP Section on Combined Internal Medicine and Pediatrics (SOMP)</a:t>
            </a:r>
            <a:endParaRPr lang="en-US" altLang="en-US" sz="1900" dirty="0"/>
          </a:p>
        </p:txBody>
      </p:sp>
      <p:pic>
        <p:nvPicPr>
          <p:cNvPr id="4" name="Picture 6" descr="nmpra_logo_tra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0067" y="533400"/>
            <a:ext cx="1304925"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267" y="1265452"/>
            <a:ext cx="241935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2867" y="1262533"/>
            <a:ext cx="2278413" cy="398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30004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mph" presetSubtype="2" fill="hold" nodeType="clickEffect">
                                  <p:stCondLst>
                                    <p:cond delay="0"/>
                                  </p:stCondLst>
                                  <p:childTnLst>
                                    <p:animClr clrSpc="rgb" dir="cw">
                                      <p:cBhvr override="childStyle">
                                        <p:cTn id="10" dur="1000" fill="hold"/>
                                        <p:tgtEl>
                                          <p:spTgt spid="87043">
                                            <p:txEl>
                                              <p:pRg st="0" end="0"/>
                                            </p:txEl>
                                          </p:spTgt>
                                        </p:tgtEl>
                                        <p:attrNameLst>
                                          <p:attrName>style.color</p:attrName>
                                        </p:attrNameLst>
                                      </p:cBhvr>
                                      <p:to>
                                        <a:srgbClr val="969696"/>
                                      </p:to>
                                    </p:animClr>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704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mph" presetSubtype="2" fill="hold" nodeType="clickEffect">
                                  <p:stCondLst>
                                    <p:cond delay="0"/>
                                  </p:stCondLst>
                                  <p:childTnLst>
                                    <p:animClr clrSpc="rgb" dir="cw">
                                      <p:cBhvr override="childStyle">
                                        <p:cTn id="18" dur="1000" fill="hold"/>
                                        <p:tgtEl>
                                          <p:spTgt spid="87043">
                                            <p:txEl>
                                              <p:pRg st="1" end="1"/>
                                            </p:txEl>
                                          </p:spTgt>
                                        </p:tgtEl>
                                        <p:attrNameLst>
                                          <p:attrName>style.color</p:attrName>
                                        </p:attrNameLst>
                                      </p:cBhvr>
                                      <p:to>
                                        <a:srgbClr val="969696"/>
                                      </p:to>
                                    </p:animClr>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7043">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mph" presetSubtype="2" fill="hold" nodeType="clickEffect">
                                  <p:stCondLst>
                                    <p:cond delay="0"/>
                                  </p:stCondLst>
                                  <p:childTnLst>
                                    <p:animClr clrSpc="rgb" dir="cw">
                                      <p:cBhvr override="childStyle">
                                        <p:cTn id="26" dur="1000" fill="hold"/>
                                        <p:tgtEl>
                                          <p:spTgt spid="87043">
                                            <p:txEl>
                                              <p:pRg st="2" end="2"/>
                                            </p:txEl>
                                          </p:spTgt>
                                        </p:tgtEl>
                                        <p:attrNameLst>
                                          <p:attrName>style.color</p:attrName>
                                        </p:attrNameLst>
                                      </p:cBhvr>
                                      <p:to>
                                        <a:srgbClr val="969696"/>
                                      </p:to>
                                    </p:animClr>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7043">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mph" presetSubtype="2" fill="hold" nodeType="clickEffect">
                                  <p:stCondLst>
                                    <p:cond delay="0"/>
                                  </p:stCondLst>
                                  <p:childTnLst>
                                    <p:animClr clrSpc="rgb" dir="cw">
                                      <p:cBhvr override="childStyle">
                                        <p:cTn id="34" dur="1000" fill="hold"/>
                                        <p:tgtEl>
                                          <p:spTgt spid="87043">
                                            <p:txEl>
                                              <p:pRg st="3" end="3"/>
                                            </p:txEl>
                                          </p:spTgt>
                                        </p:tgtEl>
                                        <p:attrNameLst>
                                          <p:attrName>style.color</p:attrName>
                                        </p:attrNameLst>
                                      </p:cBhvr>
                                      <p:to>
                                        <a:srgbClr val="969696"/>
                                      </p:to>
                                    </p:animClr>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87043">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mph" presetSubtype="2" fill="hold" nodeType="clickEffect">
                                  <p:stCondLst>
                                    <p:cond delay="0"/>
                                  </p:stCondLst>
                                  <p:childTnLst>
                                    <p:animClr clrSpc="rgb" dir="cw">
                                      <p:cBhvr override="childStyle">
                                        <p:cTn id="42" dur="1000" fill="hold"/>
                                        <p:tgtEl>
                                          <p:spTgt spid="87043">
                                            <p:txEl>
                                              <p:pRg st="4" end="4"/>
                                            </p:txEl>
                                          </p:spTgt>
                                        </p:tgtEl>
                                        <p:attrNameLst>
                                          <p:attrName>style.color</p:attrName>
                                        </p:attrNameLst>
                                      </p:cBhvr>
                                      <p:to>
                                        <a:srgbClr val="969696"/>
                                      </p:to>
                                    </p:animClr>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704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7043">
                                            <p:txEl>
                                              <p:pRg st="6" end="6"/>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mph" presetSubtype="2" fill="hold" nodeType="clickEffect">
                                  <p:stCondLst>
                                    <p:cond delay="0"/>
                                  </p:stCondLst>
                                  <p:childTnLst>
                                    <p:animClr clrSpc="rgb" dir="cw">
                                      <p:cBhvr override="childStyle">
                                        <p:cTn id="54" dur="1000" fill="hold"/>
                                        <p:tgtEl>
                                          <p:spTgt spid="87043">
                                            <p:txEl>
                                              <p:pRg st="0" end="0"/>
                                            </p:txEl>
                                          </p:spTgt>
                                        </p:tgtEl>
                                        <p:attrNameLst>
                                          <p:attrName>style.color</p:attrName>
                                        </p:attrNameLst>
                                      </p:cBhvr>
                                      <p:to>
                                        <a:schemeClr val="bg1"/>
                                      </p:to>
                                    </p:animClr>
                                  </p:childTnLst>
                                </p:cTn>
                              </p:par>
                              <p:par>
                                <p:cTn id="55" presetID="3" presetClass="emph" presetSubtype="2" fill="hold" nodeType="withEffect">
                                  <p:stCondLst>
                                    <p:cond delay="0"/>
                                  </p:stCondLst>
                                  <p:childTnLst>
                                    <p:animClr clrSpc="rgb" dir="cw">
                                      <p:cBhvr override="childStyle">
                                        <p:cTn id="56" dur="1000" fill="hold"/>
                                        <p:tgtEl>
                                          <p:spTgt spid="87043">
                                            <p:txEl>
                                              <p:pRg st="1" end="1"/>
                                            </p:txEl>
                                          </p:spTgt>
                                        </p:tgtEl>
                                        <p:attrNameLst>
                                          <p:attrName>style.color</p:attrName>
                                        </p:attrNameLst>
                                      </p:cBhvr>
                                      <p:to>
                                        <a:schemeClr val="bg1"/>
                                      </p:to>
                                    </p:animClr>
                                  </p:childTnLst>
                                </p:cTn>
                              </p:par>
                              <p:par>
                                <p:cTn id="57" presetID="3" presetClass="emph" presetSubtype="2" fill="hold" nodeType="withEffect">
                                  <p:stCondLst>
                                    <p:cond delay="0"/>
                                  </p:stCondLst>
                                  <p:childTnLst>
                                    <p:animClr clrSpc="rgb" dir="cw">
                                      <p:cBhvr override="childStyle">
                                        <p:cTn id="58" dur="1000" fill="hold"/>
                                        <p:tgtEl>
                                          <p:spTgt spid="87043">
                                            <p:txEl>
                                              <p:pRg st="2" end="2"/>
                                            </p:txEl>
                                          </p:spTgt>
                                        </p:tgtEl>
                                        <p:attrNameLst>
                                          <p:attrName>style.color</p:attrName>
                                        </p:attrNameLst>
                                      </p:cBhvr>
                                      <p:to>
                                        <a:schemeClr val="bg1"/>
                                      </p:to>
                                    </p:animClr>
                                  </p:childTnLst>
                                </p:cTn>
                              </p:par>
                              <p:par>
                                <p:cTn id="59" presetID="3" presetClass="emph" presetSubtype="2" fill="hold" nodeType="withEffect">
                                  <p:stCondLst>
                                    <p:cond delay="0"/>
                                  </p:stCondLst>
                                  <p:childTnLst>
                                    <p:animClr clrSpc="rgb" dir="cw">
                                      <p:cBhvr override="childStyle">
                                        <p:cTn id="60" dur="1000" fill="hold"/>
                                        <p:tgtEl>
                                          <p:spTgt spid="87043">
                                            <p:txEl>
                                              <p:pRg st="3" end="3"/>
                                            </p:txEl>
                                          </p:spTgt>
                                        </p:tgtEl>
                                        <p:attrNameLst>
                                          <p:attrName>style.color</p:attrName>
                                        </p:attrNameLst>
                                      </p:cBhvr>
                                      <p:to>
                                        <a:schemeClr val="bg1"/>
                                      </p:to>
                                    </p:animClr>
                                  </p:childTnLst>
                                </p:cTn>
                              </p:par>
                              <p:par>
                                <p:cTn id="61" presetID="3" presetClass="emph" presetSubtype="2" fill="hold" nodeType="withEffect">
                                  <p:stCondLst>
                                    <p:cond delay="0"/>
                                  </p:stCondLst>
                                  <p:childTnLst>
                                    <p:animClr clrSpc="rgb" dir="cw">
                                      <p:cBhvr override="childStyle">
                                        <p:cTn id="62" dur="1000" fill="hold"/>
                                        <p:tgtEl>
                                          <p:spTgt spid="87043">
                                            <p:txEl>
                                              <p:pRg st="4" end="4"/>
                                            </p:txEl>
                                          </p:spTgt>
                                        </p:tgtEl>
                                        <p:attrNameLst>
                                          <p:attrName>style.color</p:attrName>
                                        </p:attrNameLst>
                                      </p:cBhvr>
                                      <p:to>
                                        <a:schemeClr val="bg1"/>
                                      </p:to>
                                    </p:animClr>
                                  </p:childTnLst>
                                </p:cTn>
                              </p:par>
                              <p:par>
                                <p:cTn id="63" presetID="3" presetClass="emph" presetSubtype="2" fill="hold" nodeType="withEffect">
                                  <p:stCondLst>
                                    <p:cond delay="0"/>
                                  </p:stCondLst>
                                  <p:childTnLst>
                                    <p:animClr clrSpc="rgb" dir="cw">
                                      <p:cBhvr override="childStyle">
                                        <p:cTn id="64" dur="1000" fill="hold"/>
                                        <p:tgtEl>
                                          <p:spTgt spid="87043">
                                            <p:txEl>
                                              <p:pRg st="5" end="5"/>
                                            </p:txEl>
                                          </p:spTgt>
                                        </p:tgtEl>
                                        <p:attrNameLst>
                                          <p:attrName>style.color</p:attrName>
                                        </p:attrNameLst>
                                      </p:cBhvr>
                                      <p:to>
                                        <a:schemeClr val="bg1"/>
                                      </p:to>
                                    </p:animClr>
                                  </p:childTnLst>
                                </p:cTn>
                              </p:par>
                              <p:par>
                                <p:cTn id="65" presetID="3" presetClass="emph" presetSubtype="2" fill="hold" nodeType="withEffect">
                                  <p:stCondLst>
                                    <p:cond delay="0"/>
                                  </p:stCondLst>
                                  <p:childTnLst>
                                    <p:animClr clrSpc="rgb" dir="cw">
                                      <p:cBhvr override="childStyle">
                                        <p:cTn id="66" dur="1000" fill="hold"/>
                                        <p:tgtEl>
                                          <p:spTgt spid="87043">
                                            <p:txEl>
                                              <p:pRg st="6" end="6"/>
                                            </p:txEl>
                                          </p:spTgt>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1618</TotalTime>
  <Words>4379</Words>
  <Application>Microsoft Office PowerPoint</Application>
  <PresentationFormat>On-screen Show (4:3)</PresentationFormat>
  <Paragraphs>395</Paragraphs>
  <Slides>28</Slides>
  <Notes>25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5" baseType="lpstr">
      <vt:lpstr>SimSun</vt:lpstr>
      <vt:lpstr>Arial</vt:lpstr>
      <vt:lpstr>Calibri</vt:lpstr>
      <vt:lpstr>Times New Roman</vt:lpstr>
      <vt:lpstr>Wingdings</vt:lpstr>
      <vt:lpstr>Office Theme</vt:lpstr>
      <vt:lpstr>Chart</vt:lpstr>
      <vt:lpstr> Combined  Internal Medicine - Pediatrics Med-Peds</vt:lpstr>
      <vt:lpstr>Let’s Get Basic</vt:lpstr>
      <vt:lpstr>Residency Programs: Dec 2024</vt:lpstr>
      <vt:lpstr>Who We Are As Med-Peds</vt:lpstr>
      <vt:lpstr>The Versatile Med-Peds Physician</vt:lpstr>
      <vt:lpstr>The Versatile Med-Peds Physician</vt:lpstr>
      <vt:lpstr>Unique Characteristics of  Internal Medicine-Pediatrics </vt:lpstr>
      <vt:lpstr>Unique Characteristics of  Internal Medicine-Pediatrics </vt:lpstr>
      <vt:lpstr>PowerPoint Presentation</vt:lpstr>
      <vt:lpstr>Med-Peds Requirements/Limits</vt:lpstr>
      <vt:lpstr>The Changing Landscape</vt:lpstr>
      <vt:lpstr>Fellowships After Med-Peds Can do an adult fellowship, pediatric fellowship or combined (adult-pediatric) fellowship Some examples</vt:lpstr>
      <vt:lpstr>Med-Peds Resident Distribution On Duty December 31, 2024</vt:lpstr>
      <vt:lpstr>Med-Peds Gender Distribution On Duty December 31, 2024</vt:lpstr>
      <vt:lpstr>How it All Fits Together</vt:lpstr>
      <vt:lpstr>It is Possible to Complete Both</vt:lpstr>
      <vt:lpstr>It is Possible to Learn Both</vt:lpstr>
      <vt:lpstr>Why Learn Both?</vt:lpstr>
      <vt:lpstr>It is Possible to Practice Both</vt:lpstr>
      <vt:lpstr>It is Possible to Practice Both</vt:lpstr>
      <vt:lpstr>Well Trained to Practice  Inpatient Care </vt:lpstr>
      <vt:lpstr>It is Possible to Pass Both  Board Pass Rate (2010-2025)</vt:lpstr>
      <vt:lpstr>Impact of Med-Peds on Pediatrics</vt:lpstr>
      <vt:lpstr>PowerPoint Presentation</vt:lpstr>
      <vt:lpstr> </vt:lpstr>
      <vt:lpstr>Why Do Medical Students  Chose Med-Peds?</vt:lpstr>
      <vt:lpstr>Fourth Year Electives</vt:lpstr>
      <vt:lpstr>Summary of Med-Peds</vt:lpstr>
    </vt:vector>
  </TitlesOfParts>
  <Company>Christiana Care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Unique Characteristics of  Internal Medicine-Pediatrics</dc:title>
  <dc:creator>Friedland, Allen Dr</dc:creator>
  <cp:lastModifiedBy>Friedland, Allen R</cp:lastModifiedBy>
  <cp:revision>225</cp:revision>
  <cp:lastPrinted>2023-04-12T11:38:14Z</cp:lastPrinted>
  <dcterms:created xsi:type="dcterms:W3CDTF">2015-05-09T11:36:07Z</dcterms:created>
  <dcterms:modified xsi:type="dcterms:W3CDTF">2026-03-29T18:43:15Z</dcterms:modified>
</cp:coreProperties>
</file>